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60" r:id="rId2"/>
  </p:sldMasterIdLst>
  <p:notesMasterIdLst>
    <p:notesMasterId r:id="rId110"/>
  </p:notesMasterIdLst>
  <p:sldIdLst>
    <p:sldId id="504" r:id="rId3"/>
    <p:sldId id="505" r:id="rId4"/>
    <p:sldId id="506" r:id="rId5"/>
    <p:sldId id="507" r:id="rId6"/>
    <p:sldId id="523" r:id="rId7"/>
    <p:sldId id="524" r:id="rId8"/>
    <p:sldId id="508" r:id="rId9"/>
    <p:sldId id="373" r:id="rId10"/>
    <p:sldId id="270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6" r:id="rId19"/>
    <p:sldId id="267" r:id="rId20"/>
    <p:sldId id="268" r:id="rId21"/>
    <p:sldId id="269" r:id="rId22"/>
    <p:sldId id="374" r:id="rId23"/>
    <p:sldId id="388" r:id="rId24"/>
    <p:sldId id="375" r:id="rId25"/>
    <p:sldId id="376" r:id="rId26"/>
    <p:sldId id="377" r:id="rId27"/>
    <p:sldId id="378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521" r:id="rId36"/>
    <p:sldId id="391" r:id="rId37"/>
    <p:sldId id="392" r:id="rId38"/>
    <p:sldId id="393" r:id="rId39"/>
    <p:sldId id="395" r:id="rId40"/>
    <p:sldId id="394" r:id="rId41"/>
    <p:sldId id="534" r:id="rId42"/>
    <p:sldId id="535" r:id="rId43"/>
    <p:sldId id="536" r:id="rId44"/>
    <p:sldId id="537" r:id="rId45"/>
    <p:sldId id="538" r:id="rId46"/>
    <p:sldId id="539" r:id="rId47"/>
    <p:sldId id="540" r:id="rId48"/>
    <p:sldId id="541" r:id="rId49"/>
    <p:sldId id="425" r:id="rId50"/>
    <p:sldId id="444" r:id="rId51"/>
    <p:sldId id="501" r:id="rId52"/>
    <p:sldId id="421" r:id="rId53"/>
    <p:sldId id="422" r:id="rId54"/>
    <p:sldId id="423" r:id="rId55"/>
    <p:sldId id="424" r:id="rId56"/>
    <p:sldId id="445" r:id="rId57"/>
    <p:sldId id="446" r:id="rId58"/>
    <p:sldId id="448" r:id="rId59"/>
    <p:sldId id="449" r:id="rId60"/>
    <p:sldId id="450" r:id="rId61"/>
    <p:sldId id="455" r:id="rId62"/>
    <p:sldId id="457" r:id="rId63"/>
    <p:sldId id="458" r:id="rId64"/>
    <p:sldId id="459" r:id="rId65"/>
    <p:sldId id="462" r:id="rId66"/>
    <p:sldId id="542" r:id="rId67"/>
    <p:sldId id="463" r:id="rId68"/>
    <p:sldId id="460" r:id="rId69"/>
    <p:sldId id="469" r:id="rId70"/>
    <p:sldId id="471" r:id="rId71"/>
    <p:sldId id="502" r:id="rId72"/>
    <p:sldId id="464" r:id="rId73"/>
    <p:sldId id="461" r:id="rId74"/>
    <p:sldId id="442" r:id="rId75"/>
    <p:sldId id="476" r:id="rId76"/>
    <p:sldId id="477" r:id="rId77"/>
    <p:sldId id="474" r:id="rId78"/>
    <p:sldId id="475" r:id="rId79"/>
    <p:sldId id="478" r:id="rId80"/>
    <p:sldId id="479" r:id="rId81"/>
    <p:sldId id="484" r:id="rId82"/>
    <p:sldId id="481" r:id="rId83"/>
    <p:sldId id="482" r:id="rId84"/>
    <p:sldId id="483" r:id="rId85"/>
    <p:sldId id="485" r:id="rId86"/>
    <p:sldId id="486" r:id="rId87"/>
    <p:sldId id="487" r:id="rId88"/>
    <p:sldId id="488" r:id="rId89"/>
    <p:sldId id="489" r:id="rId90"/>
    <p:sldId id="490" r:id="rId91"/>
    <p:sldId id="491" r:id="rId92"/>
    <p:sldId id="492" r:id="rId93"/>
    <p:sldId id="493" r:id="rId94"/>
    <p:sldId id="494" r:id="rId95"/>
    <p:sldId id="495" r:id="rId96"/>
    <p:sldId id="496" r:id="rId97"/>
    <p:sldId id="497" r:id="rId98"/>
    <p:sldId id="498" r:id="rId99"/>
    <p:sldId id="503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700"/>
  </p:normalViewPr>
  <p:slideViewPr>
    <p:cSldViewPr snapToGrid="0" snapToObjects="1">
      <p:cViewPr varScale="1">
        <p:scale>
          <a:sx n="106" d="100"/>
          <a:sy n="106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7883-8316-FF48-8CBA-A130952BD509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23A7C-1A46-E649-9DF3-2AEA48047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7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23A7C-1A46-E649-9DF3-2AEA480472B3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4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C070-7341-0A45-B107-DB3B90989C40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3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A756-3A81-8949-9FD4-E9AA2683E543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3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8261-3DAA-3A4A-83E1-583FBB659A0A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1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3"/>
          <p:cNvSpPr>
            <a:spLocks noChangeShapeType="1"/>
          </p:cNvSpPr>
          <p:nvPr/>
        </p:nvSpPr>
        <p:spPr bwMode="auto">
          <a:xfrm>
            <a:off x="340784" y="1022350"/>
            <a:ext cx="1150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  <p:pic>
        <p:nvPicPr>
          <p:cNvPr id="5" name="Picture 47" descr="ibmlogob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934" y="674688"/>
            <a:ext cx="80433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7899400" y="6496051"/>
            <a:ext cx="407246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800" dirty="0" smtClean="0">
                <a:solidFill>
                  <a:srgbClr val="000000"/>
                </a:solidFill>
              </a:rPr>
              <a:t>© 2015 IBM Corporation</a:t>
            </a:r>
            <a:endParaRPr lang="en-US" altLang="ja-JP" dirty="0" smtClean="0">
              <a:solidFill>
                <a:srgbClr val="000000"/>
              </a:solidFill>
            </a:endParaRPr>
          </a:p>
        </p:txBody>
      </p:sp>
      <p:pic>
        <p:nvPicPr>
          <p:cNvPr id="7" name="Picture 44" descr="PPT_links-0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3938588"/>
            <a:ext cx="11535833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01" y="1447800"/>
            <a:ext cx="11688233" cy="1152000"/>
          </a:xfrm>
        </p:spPr>
        <p:txBody>
          <a:bodyPr anchor="b"/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3201" y="2664000"/>
            <a:ext cx="6508751" cy="914400"/>
          </a:xfrm>
        </p:spPr>
        <p:txBody>
          <a:bodyPr anchor="b"/>
          <a:lstStyle>
            <a:lvl1pPr marL="0" indent="0">
              <a:buFont typeface="Wingdings" pitchFamily="-65" charset="2"/>
              <a:buNone/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4625" indent="-174625">
              <a:buFont typeface="Wingdings" panose="05000000000000000000" pitchFamily="2" charset="2"/>
              <a:buChar char="n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3057E59-8EC6-4CFA-BE37-0F0CEAC7C8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C52697-319C-1A4D-948A-10B4E2DE800D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5B5D933C-9FB7-41A8-A876-37E597CC3D9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B42761-C8C9-8048-A2E2-9F127195F664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828800"/>
            <a:ext cx="5740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8800"/>
            <a:ext cx="5740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523D55BF-8C90-44DD-AE19-491CB088624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21C685-43B5-6D40-B0C9-2F77777EDD17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C76BC677-A10C-45D9-983E-C68B74E587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49928E-0B5A-ED44-BF73-BAE4DC329E13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C7C3EDDF-BBD7-4B1E-8A4C-B3BE1B3C16C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99746B-A391-F243-B2FF-8144BB6AD5DB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  <p:sp>
        <p:nvSpPr>
          <p:cNvPr id="5" name="Rectangle 7"/>
          <p:cNvSpPr txBox="1">
            <a:spLocks noChangeArrowheads="1"/>
          </p:cNvSpPr>
          <p:nvPr userDrawn="1"/>
        </p:nvSpPr>
        <p:spPr bwMode="black">
          <a:xfrm>
            <a:off x="11628925" y="6589910"/>
            <a:ext cx="563076" cy="2680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2069" tIns="46035" rIns="92069" bIns="46035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mar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defRPr kumimoji="1" sz="831" kern="1200">
                <a:solidFill>
                  <a:schemeClr val="bg2"/>
                </a:solidFill>
                <a:latin typeface="Arial"/>
                <a:ea typeface="Meiryo UI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fld id="{A8E28695-F25F-48B4-AF25-6515EB8F8856}" type="slidenum">
              <a:rPr kumimoji="0" lang="ja-JP" altLang="en-GB" sz="1000" b="1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kumimoji="0" lang="en-GB" altLang="ja-JP" sz="1000" b="1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16D51AFC-3D26-4AE3-9BCE-B30D6E8813A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663796-AE57-7440-8C3E-B44E7C991EC9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DE563B9-9C5F-4D24-8D93-CDB49E5EC25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1659E0-50AB-A841-92B6-868ABC869404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A697-69D5-8845-BD5C-AE35D920845A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72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6588E20C-DF77-4FEB-9D61-3AE326F065A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8DA8AF-7ADA-DC41-B8C7-ABABD347B4B8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4CE982EB-0B10-4EB6-9DFF-BDFCB3D5A8E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D4E240-21E0-0545-B9EE-13B61F2DB3F5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0433" y="547688"/>
            <a:ext cx="2921000" cy="5776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1" y="547688"/>
            <a:ext cx="8564033" cy="5776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72D5F21-6043-4CFF-B155-9D610769443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8E811-455C-F546-9843-B4E0A45DE31B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  <p:sp>
        <p:nvSpPr>
          <p:cNvPr id="4" name="Shape 22"/>
          <p:cNvSpPr>
            <a:spLocks noGrp="1"/>
          </p:cNvSpPr>
          <p:nvPr>
            <p:ph type="sldNum" sz="quarter" idx="10"/>
          </p:nvPr>
        </p:nvSpPr>
        <p:spPr>
          <a:xfrm>
            <a:off x="121139" y="6538913"/>
            <a:ext cx="730739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lang="en-US" altLang="ja-JP" sz="900" smtClean="0"/>
            </a:lvl1pPr>
          </a:lstStyle>
          <a:p>
            <a:fld id="{0778B7B8-7C54-4F30-A69A-4A94DA21895C}" type="slidenum">
              <a:rPr/>
              <a:pPr/>
              <a:t>‹#›</a:t>
            </a:fld>
            <a:endParaRPr/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2F697-3034-0D41-AED4-B5031E981D2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"/>
          <p:cNvSpPr>
            <a:spLocks noGrp="1"/>
          </p:cNvSpPr>
          <p:nvPr>
            <p:ph type="title"/>
          </p:nvPr>
        </p:nvSpPr>
        <p:spPr>
          <a:xfrm>
            <a:off x="480582" y="404833"/>
            <a:ext cx="11086103" cy="430053"/>
          </a:xfrm>
          <a:prstGeom prst="rect">
            <a:avLst/>
          </a:prstGeom>
        </p:spPr>
        <p:txBody>
          <a:bodyPr>
            <a:normAutofit/>
          </a:bodyPr>
          <a:lstStyle>
            <a:lvl1pPr defTabSz="219069">
              <a:defRPr sz="2400" b="1" spc="-59">
                <a:solidFill>
                  <a:srgbClr val="5E5F64"/>
                </a:solidFill>
                <a:latin typeface="Helvetica Neue"/>
                <a:ea typeface="+mj-ea"/>
                <a:cs typeface="Helvetica Neue"/>
                <a:sym typeface="Helvetica Neue"/>
              </a:defRPr>
            </a:lvl1pPr>
          </a:lstStyle>
          <a:p>
            <a:pPr lvl="0">
              <a:defRPr sz="1800" b="0" spc="0">
                <a:solidFill>
                  <a:srgbClr val="000000"/>
                </a:solidFill>
                <a:uFillTx/>
              </a:defRPr>
            </a:pPr>
            <a:r>
              <a:rPr sz="2000" b="1" spc="-59" dirty="0">
                <a:solidFill>
                  <a:srgbClr val="53585F"/>
                </a:solidFill>
                <a:uFill>
                  <a:solidFill>
                    <a:srgbClr val="5E5E5E"/>
                  </a:solidFill>
                </a:uFill>
              </a:rPr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86837" y="1073250"/>
            <a:ext cx="11079847" cy="5287799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10" name="スライド番号プレースホルダー 4"/>
          <p:cNvSpPr>
            <a:spLocks noGrp="1"/>
          </p:cNvSpPr>
          <p:nvPr>
            <p:ph type="sldNum" sz="quarter" idx="10"/>
          </p:nvPr>
        </p:nvSpPr>
        <p:spPr>
          <a:xfrm>
            <a:off x="243418" y="6365755"/>
            <a:ext cx="488949" cy="494152"/>
          </a:xfrm>
        </p:spPr>
        <p:txBody>
          <a:bodyPr anchor="ctr" anchorCtr="0"/>
          <a:lstStyle>
            <a:lvl1pPr>
              <a:defRPr sz="800"/>
            </a:lvl1pPr>
          </a:lstStyle>
          <a:p>
            <a:fld id="{9F6DCEA4-DFCE-1B42-8675-521314A849E3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11" name="フッター プレースホルダー 5"/>
          <p:cNvSpPr>
            <a:spLocks noGrp="1"/>
          </p:cNvSpPr>
          <p:nvPr>
            <p:ph type="ftr" sz="quarter" idx="12"/>
          </p:nvPr>
        </p:nvSpPr>
        <p:spPr>
          <a:xfrm>
            <a:off x="2072217" y="6490064"/>
            <a:ext cx="7924800" cy="24553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kumimoji="1" lang="en-US" altLang="ja-JP" dirty="0">
              <a:solidFill>
                <a:srgbClr val="000000"/>
              </a:solidFill>
            </a:endParaRPr>
          </a:p>
        </p:txBody>
      </p:sp>
      <p:sp>
        <p:nvSpPr>
          <p:cNvPr id="12" name="日付プレースホルダー 6"/>
          <p:cNvSpPr>
            <a:spLocks noGrp="1"/>
          </p:cNvSpPr>
          <p:nvPr>
            <p:ph type="dt" sz="half" idx="13"/>
          </p:nvPr>
        </p:nvSpPr>
        <p:spPr>
          <a:xfrm>
            <a:off x="732367" y="6490064"/>
            <a:ext cx="1339851" cy="24553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05F193-FE22-B545-9340-9A8A10692857}" type="datetime1">
              <a:rPr kumimoji="1" lang="en-US" altLang="ja-JP" smtClean="0">
                <a:solidFill>
                  <a:srgbClr val="000000"/>
                </a:solidFill>
              </a:rPr>
              <a:pPr/>
              <a:t>9/7/17</a:t>
            </a:fld>
            <a:endParaRPr kumimoji="1" lang="en-US" altLang="ja-JP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フリーフォ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9" descr="ibm_blu40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1891" y="108000"/>
            <a:ext cx="603688" cy="18426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6668617" y="6579385"/>
            <a:ext cx="4684417" cy="270000"/>
          </a:xfrm>
          <a:prstGeom prst="rect">
            <a:avLst/>
          </a:prstGeom>
        </p:spPr>
        <p:txBody>
          <a:bodyPr vert="horz" lIns="0" tIns="0" rIns="0" bIns="36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600" u="sng" dirty="0" smtClean="0">
                <a:solidFill>
                  <a:srgbClr val="FFFFFF"/>
                </a:solidFill>
                <a:latin typeface="メイリオ" charset="-128"/>
              </a:rPr>
              <a:t>© 2017 International Business Machines Corporation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92617" y="6583980"/>
            <a:ext cx="5760000" cy="270000"/>
          </a:xfrm>
          <a:prstGeom prst="rect">
            <a:avLst/>
          </a:prstGeom>
        </p:spPr>
        <p:txBody>
          <a:bodyPr anchor="b"/>
          <a:lstStyle>
            <a:lvl1pPr>
              <a:defRPr sz="1000" baseline="0">
                <a:latin typeface="+mn-e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u="sng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0 p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 userDrawn="1"/>
        </p:nvSpPr>
        <p:spPr bwMode="auto">
          <a:xfrm>
            <a:off x="10685463" y="6619875"/>
            <a:ext cx="1589087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defRPr/>
            </a:pPr>
            <a:r>
              <a:rPr kumimoji="0" lang="en-US" altLang="ja-JP" sz="80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439" y="458012"/>
            <a:ext cx="8801618" cy="718145"/>
          </a:xfrm>
        </p:spPr>
        <p:txBody>
          <a:bodyPr/>
          <a:lstStyle>
            <a:lvl1pPr algn="l" defTabSz="121917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6C7C-16C5-3C42-BDB1-5B80167E5075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1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438-96E7-AF4D-B7AF-E6C861FD5582}" type="datetime1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2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D2249-A2C4-DB43-86FB-13786AEB2BBF}" type="datetime1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2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A2C3-53E8-E441-A429-C7D44D7C120B}" type="datetime1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33F7-B61F-1948-9465-2EB15A677902}" type="datetime1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3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BBA3-EE34-AF4C-B7A4-204D6E8E3A5E}" type="datetime1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7E21-E622-F54A-9129-54D63B4B35DD}" type="datetime1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3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A96C-44E0-544E-9F0C-154564401B3A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1" y="685800"/>
            <a:ext cx="1168823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1066800"/>
            <a:ext cx="1168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7800" y="6467475"/>
            <a:ext cx="736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000">
                <a:solidFill>
                  <a:srgbClr val="000000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4BF02B-D1A6-4732-8DDD-EA71C9595FC5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2053" name="Line 7"/>
          <p:cNvSpPr>
            <a:spLocks noChangeShapeType="1"/>
          </p:cNvSpPr>
          <p:nvPr/>
        </p:nvSpPr>
        <p:spPr bwMode="auto">
          <a:xfrm>
            <a:off x="340784" y="549275"/>
            <a:ext cx="1150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7903633" y="6496051"/>
            <a:ext cx="407246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800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© 2016 IBM Corporation</a:t>
            </a:r>
            <a:endParaRPr lang="en-US" altLang="ja-JP" sz="1800" dirty="0" smtClean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5" name="Picture 9" descr="5300_IBMpos_black_PPT_bkgd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767" y="228600"/>
            <a:ext cx="781051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 txBox="1">
            <a:spLocks noChangeArrowheads="1"/>
          </p:cNvSpPr>
          <p:nvPr userDrawn="1"/>
        </p:nvSpPr>
        <p:spPr bwMode="black">
          <a:xfrm>
            <a:off x="11628925" y="6589910"/>
            <a:ext cx="563076" cy="2680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2069" tIns="46035" rIns="92069" bIns="46035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mar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defRPr kumimoji="1" sz="831" kern="1200">
                <a:solidFill>
                  <a:schemeClr val="bg2"/>
                </a:solidFill>
                <a:latin typeface="Arial"/>
                <a:ea typeface="Meiryo UI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fld id="{A8E28695-F25F-48B4-AF25-6515EB8F8856}" type="slidenum">
              <a:rPr kumimoji="0" lang="ja-JP" altLang="en-GB" sz="1000" b="1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kumimoji="0" lang="en-GB" altLang="ja-JP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336699"/>
        </a:buClr>
        <a:buSzPct val="90000"/>
        <a:buFont typeface="Wingdings" panose="05000000000000000000" pitchFamily="2" charset="2"/>
        <a:defRPr kumimoji="1" sz="14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1pPr>
      <a:lvl2pPr marL="533400" indent="-17462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2pPr>
      <a:lvl3pPr marL="849313" indent="-136525" algn="l" rtl="0" eaLnBrk="0" fontAlgn="base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3pPr>
      <a:lvl4pPr marL="1163638" indent="-134938" algn="l" rtl="0" eaLnBrk="0" fontAlgn="base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4pPr>
      <a:lvl5pPr marL="1371600" indent="457200" algn="l" rtl="0" eaLnBrk="0" fontAlgn="base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5pPr>
      <a:lvl6pPr marL="18288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2860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27432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2004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hyperlink" Target="http://bluemix.net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30" Type="http://schemas.openxmlformats.org/officeDocument/2006/relationships/image" Target="../media/image35.png"/><Relationship Id="rId31" Type="http://schemas.openxmlformats.org/officeDocument/2006/relationships/image" Target="../media/image36.png"/><Relationship Id="rId32" Type="http://schemas.openxmlformats.org/officeDocument/2006/relationships/image" Target="../media/image37.png"/><Relationship Id="rId9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33" Type="http://schemas.openxmlformats.org/officeDocument/2006/relationships/image" Target="../media/image38.png"/><Relationship Id="rId34" Type="http://schemas.openxmlformats.org/officeDocument/2006/relationships/image" Target="../media/image39.png"/><Relationship Id="rId35" Type="http://schemas.openxmlformats.org/officeDocument/2006/relationships/image" Target="../media/image40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jpe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37" Type="http://schemas.openxmlformats.org/officeDocument/2006/relationships/image" Target="../media/image42.png"/><Relationship Id="rId38" Type="http://schemas.openxmlformats.org/officeDocument/2006/relationships/image" Target="../media/image43.png"/><Relationship Id="rId3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hyperlink" Target="http://datascience.ibm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e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31.png"/><Relationship Id="rId10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1.png"/><Relationship Id="rId6" Type="http://schemas.openxmlformats.org/officeDocument/2006/relationships/hyperlink" Target="http://bluemix.net/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3915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Meiryo" charset="-128"/>
                <a:ea typeface="Meiryo" charset="-128"/>
                <a:cs typeface="Meiryo" charset="-128"/>
              </a:rPr>
              <a:t>IBM </a:t>
            </a:r>
            <a:r>
              <a:rPr lang="en-US" sz="48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4800" b="1" dirty="0" smtClean="0">
                <a:latin typeface="Meiryo" charset="-128"/>
                <a:ea typeface="Meiryo" charset="-128"/>
                <a:cs typeface="Meiryo" charset="-128"/>
              </a:rPr>
              <a:t>ハンズオン</a:t>
            </a:r>
            <a:endParaRPr lang="en-US" sz="4800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8" name="Picture 4" descr="bluemix site:ibm.com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20" y="3871420"/>
            <a:ext cx="2986580" cy="29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36295" y="4840167"/>
            <a:ext cx="70144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eiryo" charset="-128"/>
                <a:ea typeface="Meiryo" charset="-128"/>
                <a:cs typeface="Meiryo" charset="-128"/>
              </a:rPr>
              <a:t>2017.09.07</a:t>
            </a:r>
          </a:p>
          <a:p>
            <a:pPr>
              <a:spcBef>
                <a:spcPts val="1200"/>
              </a:spcBef>
            </a:pP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日本アイ・ビー・エム株式会社 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クラウド事業・クラウドアドバイザー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竹内 誠一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takeyan@jp.ibm.com</a:t>
            </a:r>
            <a:endParaRPr 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05" y="211656"/>
            <a:ext cx="847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株式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会社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xxx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御中</a:t>
            </a:r>
            <a:endParaRPr 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0786" y="148943"/>
            <a:ext cx="9412014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iryo" charset="-128"/>
                <a:ea typeface="Meiryo" charset="-128"/>
                <a:cs typeface="Meiryo" charset="-128"/>
                <a:hlinkClick r:id="rId3"/>
              </a:rPr>
              <a:t>http://bluemix.net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にアクセスして、「フリー・アカウントの作成」を選択して下さい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811092"/>
            <a:ext cx="98219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oimou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-notebooks/blob/master/Jupyter%20Notebook%E3%81%A7%E3%81%84%E3%81%98%E3%81%A3%E3%81%A6%E5%AD%A6%E3%81%B6TensorFlow%20-%20MNIST%20For%20ML%20Beginners.ipynb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に公開されているサンプルを利用して、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上で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TensorFlow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を動かしてみます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のポータルで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Project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9449" y="5418101"/>
            <a:ext cx="1671144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add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noebooks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89076" y="1602846"/>
            <a:ext cx="1671144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From 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のタブに切り替えて、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Notebook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に先程の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のサンプルの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をコピペし、「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Create Notebook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4014" y="1734207"/>
            <a:ext cx="1087820" cy="4204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98785" y="5433847"/>
            <a:ext cx="7068207" cy="9196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4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サンプルがコピーされました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852" y="970916"/>
            <a:ext cx="3185487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①実行したいセルを選択して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 flipH="1">
            <a:off x="1143000" y="1340248"/>
            <a:ext cx="1159596" cy="128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679680" y="1941832"/>
            <a:ext cx="3416320" cy="369332"/>
            <a:chOff x="7880119" y="2081464"/>
            <a:chExt cx="3416320" cy="369332"/>
          </a:xfrm>
          <a:solidFill>
            <a:srgbClr val="C00000"/>
          </a:solidFill>
        </p:grpSpPr>
        <p:sp>
          <p:nvSpPr>
            <p:cNvPr id="7" name="TextBox 6"/>
            <p:cNvSpPr txBox="1"/>
            <p:nvPr/>
          </p:nvSpPr>
          <p:spPr>
            <a:xfrm>
              <a:off x="7880119" y="2081464"/>
              <a:ext cx="3416320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 b="1" dirty="0" smtClean="0">
                  <a:latin typeface="Meiryo" charset="-128"/>
                  <a:ea typeface="Meiryo" charset="-128"/>
                  <a:cs typeface="Meiryo" charset="-128"/>
                </a:rPr>
                <a:t>②　　をクリックして実行する</a:t>
              </a:r>
              <a:endParaRPr lang="en-US" b="1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1657" y="2095196"/>
              <a:ext cx="381000" cy="355600"/>
            </a:xfrm>
            <a:prstGeom prst="rect">
              <a:avLst/>
            </a:prstGeom>
            <a:grpFill/>
          </p:spPr>
        </p:pic>
      </p:grp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2764077" y="1588168"/>
            <a:ext cx="1623763" cy="35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60480" y="6176580"/>
            <a:ext cx="7132978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まずは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Notebook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中のセルを上から順番に最後まで実行してみよう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複数のセルに分割して記述されている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python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のコードを、上から順に実行していきます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162"/>
            <a:ext cx="12192000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020"/>
            <a:ext cx="12192000" cy="581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766" y="1392875"/>
            <a:ext cx="10676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b="1" smtClean="0">
                <a:latin typeface="Meiryo" charset="-128"/>
                <a:ea typeface="Meiryo" charset="-128"/>
                <a:cs typeface="Meiryo" charset="-128"/>
              </a:rPr>
              <a:t>init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 = </a:t>
            </a:r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tf.initialize_all_variables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()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をそのまま実行すると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WARNING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が表示される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766" y="4274791"/>
            <a:ext cx="10676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WARNING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メッセージどおり、</a:t>
            </a:r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tf.global_variables_initializer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()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に置き換えて再実行する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86910" y="117412"/>
            <a:ext cx="876562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途中で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WARNING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が表示される箇所があります。下記の要領で対応して下さい。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5092261" y="3414720"/>
            <a:ext cx="1418897" cy="707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86910" y="117412"/>
            <a:ext cx="876562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時間に余裕があったら、コードを変更して動作の変化を確認してみて下さい。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メールアドレスを入力します。これがユーザー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になります。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後ほどこのアドレスに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Activation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のためのメールが届きます。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4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90184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必要事項を記入して、最下段の「アカウントの作成」をクリックします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119634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Activation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のためのメールがメールアドレスに届きます。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Confirm Account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Activation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「ログイン」をクリックします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15766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（登録したメールアドレス）を入力して「次へ」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先程設定したパスワードを入力します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117412"/>
            <a:ext cx="1114622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まず左のプルダウンで地域を選択します。この例は英国ですが基本は「米国南部」を選択して下さい。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組織名は下段のアドバイスを選択して下さい。入力が済んだら「作成」をクリック。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84987" y="3774693"/>
            <a:ext cx="1829952" cy="5829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9510" y="3304121"/>
            <a:ext cx="710963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この例では英国になっていますが、「米国南部」を選択して下さい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830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8059500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ここもアドバイスから一つ選択して、「作成」をクリックして下さい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9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63917" y="117412"/>
            <a:ext cx="619584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「準備ができました」をクリック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27" y="659566"/>
            <a:ext cx="10391250" cy="608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9034" y="110157"/>
            <a:ext cx="626861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1pPr>
            <a:lvl2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2pPr>
            <a:lvl3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3pPr>
            <a:lvl4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4pPr>
            <a:lvl5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dirty="0" err="1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kumimoji="1" lang="ja-JP" altLang="en-US" sz="2400" dirty="0">
                <a:latin typeface="Meiryo" charset="-128"/>
                <a:ea typeface="Meiryo" charset="-128"/>
                <a:cs typeface="Meiryo" charset="-128"/>
              </a:rPr>
              <a:t>の概要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C3EDDF-BBD7-4B1E-8A4C-B3BE1B3C16CF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240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2028" y="117412"/>
            <a:ext cx="633773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アカウントの作成が完了しました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各種インスタンス作成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  <a:p>
            <a:pPr lvl="5"/>
            <a:endParaRPr lang="en-US" sz="2800" dirty="0" smtClean="0">
              <a:latin typeface="Meiryo" charset="-128"/>
              <a:ea typeface="Meiryo" charset="-128"/>
              <a:cs typeface="Meiryo" charset="-128"/>
            </a:endParaRPr>
          </a:p>
          <a:p>
            <a:pPr lvl="5"/>
            <a:r>
              <a:rPr lang="en-US" sz="2800" dirty="0" smtClean="0">
                <a:latin typeface="Meiryo" charset="-128"/>
                <a:ea typeface="Meiryo" charset="-128"/>
                <a:cs typeface="Meiryo" charset="-128"/>
              </a:rPr>
              <a:t>02-1. 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</a:p>
          <a:p>
            <a:pPr lvl="5"/>
            <a:r>
              <a:rPr lang="en-US" sz="2800" dirty="0" smtClean="0">
                <a:latin typeface="Meiryo" charset="-128"/>
                <a:ea typeface="Meiryo" charset="-128"/>
                <a:cs typeface="Meiryo" charset="-128"/>
              </a:rPr>
              <a:t>02-2. Data Science Experience (DSX)</a:t>
            </a:r>
          </a:p>
          <a:p>
            <a:pPr lvl="5"/>
            <a:r>
              <a:rPr lang="en-US" sz="2800" dirty="0" smtClean="0">
                <a:latin typeface="Meiryo" charset="-128"/>
                <a:ea typeface="Meiryo" charset="-128"/>
                <a:cs typeface="Meiryo" charset="-128"/>
              </a:rPr>
              <a:t>02-3. Watson Visual Recognition</a:t>
            </a:r>
            <a:endParaRPr 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02-1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685799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ポータルをカタログに切り替え、左の列から「ボイラープレート」を選択し、「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 Starter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37683" y="362607"/>
            <a:ext cx="819807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164" y="3841532"/>
            <a:ext cx="2212428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84936" y="5160580"/>
            <a:ext cx="2974429" cy="1240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アプリ名を入力します。名前が他の人と被らないように。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アプリ名以外は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です。入力したら「作成」をクリック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36428" y="2017986"/>
            <a:ext cx="7977351" cy="867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」のインスタンスを作成中です。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IBM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」をクリックしてダッシュボードに戻ります。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0167" y="338958"/>
            <a:ext cx="1213944" cy="5596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ダッシュボードの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Cloud Foundry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アプリに、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インスタンスが表示されています。　　　で表示形式を切り替えられます。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51" y="429195"/>
            <a:ext cx="660400" cy="292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029" y="4374930"/>
            <a:ext cx="11114688" cy="5596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90260" y="2625637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インスタンスの準備が出来るまで数分かかります。準備を待つ間、他のインスタンスのセットアップを進めて下さい。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2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のインスタンスの準備ができたら、経路の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をクリックして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の初期設定に進みます。ここでは「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」をクリックするだけです。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4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用のユーザー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、パスワードを設定します。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のアカウントとは関係なく、任意の名前で結構です。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8708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63716" y="117412"/>
            <a:ext cx="362150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で続行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49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913503" y="101185"/>
            <a:ext cx="10616087" cy="457200"/>
          </a:xfrm>
        </p:spPr>
        <p:txBody>
          <a:bodyPr/>
          <a:lstStyle/>
          <a:p>
            <a:r>
              <a:rPr kumimoji="1" lang="en-US" altLang="ja-JP" sz="24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kumimoji="1"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の特徴</a:t>
            </a:r>
            <a:endParaRPr kumimoji="1" lang="ja-JP" alt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87612" y="723837"/>
            <a:ext cx="108678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豊富なプログラミング言語環境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Java, JavaScript, c#, Swift, Go, PHP, Python, Ruby, 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Xpages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実行環境だけでなく、統合開発環境もクラウドサービスとして提供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ブラウザだけでコーディング、バージョン管理、ビルド／デプロイ、プロジェクト管理まで一貫して実行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GitHub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をはじめとした業界標準ツールとも連携（今後拡張予定）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豊富なサービス （</a:t>
            </a:r>
            <a:r>
              <a:rPr kumimoji="1" lang="en-US" altLang="ja-JP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140</a:t>
            </a: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種類以上</a:t>
            </a:r>
            <a:r>
              <a:rPr kumimoji="1" lang="en-US" altLang="ja-JP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 2017/01</a:t>
            </a: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時点）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Cognitive(Watson), 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IoT</a:t>
            </a:r>
            <a:r>
              <a:rPr kumimoji="1" lang="en-US" altLang="ja-JP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, Analytics, 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Blockchain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など先進的なサービスを広範に提供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アイディアをすぐに形にするビジュアルなアプリ開発ツール（</a:t>
            </a:r>
            <a:r>
              <a:rPr kumimoji="1" lang="en-US" altLang="ja-JP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Node-RED</a:t>
            </a: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）提供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部品化されたサービスをつなぎ合わせてプログラムをすばやく構成（ハッカソンでも活用）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企画部門、事業部門などの非技術者にもわかりやすく説明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パブリッククラウドに加え、デディケーティッド（専有）、ローカル（オンプレ）での利用形態も提供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オープン・テクノロジーの活用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CloudFoundry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、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OpenStack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、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Docker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によるクラウド基盤構築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オープン・テクノロジーをベースとしたサービスを多数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提供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C3EDDF-BBD7-4B1E-8A4C-B3BE1B3C16CF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16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63716" y="117412"/>
            <a:ext cx="362150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Finish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で続行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332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Go to your Node-RED flow editor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」をクリックして続行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49715" y="3489158"/>
            <a:ext cx="3200401" cy="8783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先程設定したユーザー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／パスワードを入力してログインします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00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パレットが表示されたら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67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Watson Visual Recognition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02-2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ポータルをカタログに切り替え、左の列から「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」を選択し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37683" y="362607"/>
            <a:ext cx="819807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164" y="6048723"/>
            <a:ext cx="2212428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22726" y="5617780"/>
            <a:ext cx="2974429" cy="1240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2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のまま「作成」をクリック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9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インスタンスが作成されました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サービス資格情報の画面で、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api_key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の値を確認します。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後ほど使うので、メモアプリ等にコピペしておいて下さい。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97" y="1382129"/>
            <a:ext cx="1671144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90193" y="6264184"/>
            <a:ext cx="4624551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角丸四角形 399"/>
          <p:cNvSpPr/>
          <p:nvPr/>
        </p:nvSpPr>
        <p:spPr bwMode="auto">
          <a:xfrm>
            <a:off x="4039811" y="6013242"/>
            <a:ext cx="3393923" cy="667618"/>
          </a:xfrm>
          <a:prstGeom prst="roundRect">
            <a:avLst>
              <a:gd name="adj" fmla="val 12236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 err="1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DevOps</a:t>
            </a:r>
            <a:endParaRPr kumimoji="1" lang="ja-JP" altLang="en-US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0" name="角丸四角形 239"/>
          <p:cNvSpPr/>
          <p:nvPr/>
        </p:nvSpPr>
        <p:spPr bwMode="auto">
          <a:xfrm>
            <a:off x="7491784" y="2928957"/>
            <a:ext cx="3038323" cy="1011162"/>
          </a:xfrm>
          <a:prstGeom prst="roundRect">
            <a:avLst>
              <a:gd name="adj" fmla="val 14759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ストレージ</a:t>
            </a:r>
          </a:p>
        </p:txBody>
      </p:sp>
      <p:sp>
        <p:nvSpPr>
          <p:cNvPr id="244" name="角丸四角形 243"/>
          <p:cNvSpPr/>
          <p:nvPr/>
        </p:nvSpPr>
        <p:spPr bwMode="auto">
          <a:xfrm>
            <a:off x="4064000" y="727624"/>
            <a:ext cx="3386667" cy="1739296"/>
          </a:xfrm>
          <a:prstGeom prst="roundRect">
            <a:avLst>
              <a:gd name="adj" fmla="val 1071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Watson</a:t>
            </a:r>
            <a:endParaRPr kumimoji="1" lang="ja-JP" altLang="en-US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1" name="角丸四角形 240"/>
          <p:cNvSpPr/>
          <p:nvPr/>
        </p:nvSpPr>
        <p:spPr bwMode="auto">
          <a:xfrm>
            <a:off x="1819169" y="727625"/>
            <a:ext cx="2172260" cy="2031999"/>
          </a:xfrm>
          <a:prstGeom prst="roundRect">
            <a:avLst>
              <a:gd name="adj" fmla="val 1079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Web</a:t>
            </a: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とアプリケーション</a:t>
            </a:r>
          </a:p>
        </p:txBody>
      </p:sp>
      <p:sp>
        <p:nvSpPr>
          <p:cNvPr id="239" name="角丸四角形 238"/>
          <p:cNvSpPr/>
          <p:nvPr/>
        </p:nvSpPr>
        <p:spPr bwMode="auto">
          <a:xfrm>
            <a:off x="7523239" y="727624"/>
            <a:ext cx="2975421" cy="2092476"/>
          </a:xfrm>
          <a:prstGeom prst="roundRect">
            <a:avLst>
              <a:gd name="adj" fmla="val 9173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データおよび分析</a:t>
            </a:r>
            <a:endParaRPr kumimoji="1" lang="en-US" altLang="ja-JP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ビジネス・アナリティクス</a:t>
            </a:r>
          </a:p>
        </p:txBody>
      </p:sp>
      <p:sp>
        <p:nvSpPr>
          <p:cNvPr id="237" name="角丸四角形 236"/>
          <p:cNvSpPr/>
          <p:nvPr/>
        </p:nvSpPr>
        <p:spPr bwMode="auto">
          <a:xfrm>
            <a:off x="7523238" y="4041706"/>
            <a:ext cx="2999614" cy="2639181"/>
          </a:xfrm>
          <a:prstGeom prst="roundRect">
            <a:avLst>
              <a:gd name="adj" fmla="val 5733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統合</a:t>
            </a:r>
          </a:p>
        </p:txBody>
      </p:sp>
      <p:sp>
        <p:nvSpPr>
          <p:cNvPr id="235" name="角丸四角形 234"/>
          <p:cNvSpPr/>
          <p:nvPr/>
        </p:nvSpPr>
        <p:spPr bwMode="auto">
          <a:xfrm>
            <a:off x="1773169" y="4835127"/>
            <a:ext cx="2206165" cy="1835059"/>
          </a:xfrm>
          <a:prstGeom prst="roundRect">
            <a:avLst>
              <a:gd name="adj" fmla="val 12236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モノのインターネット</a:t>
            </a:r>
            <a:endParaRPr kumimoji="1" lang="en-US" altLang="ja-JP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kumimoji="1" lang="en-US" altLang="ja-JP" sz="1400" b="1" dirty="0" err="1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</a:p>
        </p:txBody>
      </p:sp>
      <p:sp>
        <p:nvSpPr>
          <p:cNvPr id="6" name="角丸四角形 5"/>
          <p:cNvSpPr/>
          <p:nvPr/>
        </p:nvSpPr>
        <p:spPr bwMode="auto">
          <a:xfrm>
            <a:off x="1790100" y="2832153"/>
            <a:ext cx="2298090" cy="1911048"/>
          </a:xfrm>
          <a:prstGeom prst="roundRect">
            <a:avLst>
              <a:gd name="adj" fmla="val 12236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モバイル</a:t>
            </a:r>
          </a:p>
        </p:txBody>
      </p:sp>
      <p:sp>
        <p:nvSpPr>
          <p:cNvPr id="200" name="AutoShape 74"/>
          <p:cNvSpPr>
            <a:spLocks noChangeArrowheads="1"/>
          </p:cNvSpPr>
          <p:nvPr/>
        </p:nvSpPr>
        <p:spPr bwMode="auto">
          <a:xfrm>
            <a:off x="3737420" y="2079657"/>
            <a:ext cx="4027723" cy="3800475"/>
          </a:xfrm>
          <a:prstGeom prst="roundRect">
            <a:avLst>
              <a:gd name="adj" fmla="val 6412"/>
            </a:avLst>
          </a:prstGeom>
          <a:solidFill>
            <a:srgbClr val="CCFFCC"/>
          </a:solidFill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endParaRPr lang="ja-JP" altLang="en-US" sz="1800" ker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535" y="115911"/>
            <a:ext cx="9394491" cy="455697"/>
          </a:xfrm>
        </p:spPr>
        <p:txBody>
          <a:bodyPr/>
          <a:lstStyle/>
          <a:p>
            <a:r>
              <a:rPr kumimoji="1" lang="en-US" altLang="ja-JP" sz="2400" dirty="0" err="1" smtClean="0"/>
              <a:t>Bluemix</a:t>
            </a:r>
            <a:r>
              <a:rPr kumimoji="1" lang="ja-JP" altLang="en-US" sz="2400" dirty="0" smtClean="0"/>
              <a:t>全体像</a:t>
            </a:r>
            <a:endParaRPr kumimoji="1" lang="ja-JP" altLang="en-US" sz="2400" dirty="0"/>
          </a:p>
        </p:txBody>
      </p:sp>
      <p:pic>
        <p:nvPicPr>
          <p:cNvPr id="204" name="Picture 8" descr="clo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6310" y="5271586"/>
            <a:ext cx="582453" cy="57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" name="Text Box 9"/>
          <p:cNvSpPr txBox="1">
            <a:spLocks noChangeArrowheads="1"/>
          </p:cNvSpPr>
          <p:nvPr/>
        </p:nvSpPr>
        <p:spPr bwMode="auto">
          <a:xfrm>
            <a:off x="4280391" y="5350131"/>
            <a:ext cx="14648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457200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ja-JP" sz="2000" b="1" kern="0" dirty="0" err="1">
                <a:solidFill>
                  <a:srgbClr val="4D4D4D"/>
                </a:solidFill>
              </a:rPr>
              <a:t>Bluemix</a:t>
            </a:r>
            <a:r>
              <a:rPr lang="ja-JP" altLang="en-US" sz="2000" b="1" kern="0" dirty="0">
                <a:solidFill>
                  <a:srgbClr val="4D4D4D"/>
                </a:solidFill>
              </a:rPr>
              <a:t>　　　　　</a:t>
            </a:r>
            <a:endParaRPr lang="ja-JP" altLang="en-US" sz="1800" b="1" kern="0" dirty="0">
              <a:solidFill>
                <a:srgbClr val="4D4D4D"/>
              </a:solidFill>
            </a:endParaRPr>
          </a:p>
        </p:txBody>
      </p:sp>
      <p:sp>
        <p:nvSpPr>
          <p:cNvPr id="206" name="AutoShape 74"/>
          <p:cNvSpPr>
            <a:spLocks noChangeArrowheads="1"/>
          </p:cNvSpPr>
          <p:nvPr/>
        </p:nvSpPr>
        <p:spPr bwMode="auto">
          <a:xfrm>
            <a:off x="8425660" y="5687199"/>
            <a:ext cx="1412631" cy="773567"/>
          </a:xfrm>
          <a:prstGeom prst="cloudCallout">
            <a:avLst>
              <a:gd name="adj1" fmla="val -23676"/>
              <a:gd name="adj2" fmla="val 15847"/>
            </a:avLst>
          </a:prstGeom>
          <a:solidFill>
            <a:srgbClr val="0000FF"/>
          </a:solidFill>
          <a:ln>
            <a:noFill/>
          </a:ln>
          <a:effectLst/>
          <a:extLst/>
        </p:spPr>
        <p:txBody>
          <a:bodyPr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Char char="•"/>
            </a:pPr>
            <a:endParaRPr lang="ja-JP" altLang="en-US" sz="1800">
              <a:solidFill>
                <a:srgbClr val="26343F"/>
              </a:solidFill>
              <a:latin typeface="Helvetica" panose="020B0604020202020204" pitchFamily="34" charset="0"/>
            </a:endParaRPr>
          </a:p>
        </p:txBody>
      </p:sp>
      <p:sp>
        <p:nvSpPr>
          <p:cNvPr id="208" name="AutoShape 75"/>
          <p:cNvSpPr>
            <a:spLocks noChangeArrowheads="1"/>
          </p:cNvSpPr>
          <p:nvPr/>
        </p:nvSpPr>
        <p:spPr bwMode="auto">
          <a:xfrm>
            <a:off x="9374419" y="6026925"/>
            <a:ext cx="1099038" cy="533400"/>
          </a:xfrm>
          <a:prstGeom prst="cloudCallout">
            <a:avLst>
              <a:gd name="adj1" fmla="val -23676"/>
              <a:gd name="adj2" fmla="val 15847"/>
            </a:avLst>
          </a:prstGeom>
          <a:solidFill>
            <a:srgbClr val="FF6600"/>
          </a:solidFill>
          <a:ln>
            <a:noFill/>
          </a:ln>
          <a:effectLst/>
          <a:extLst/>
        </p:spPr>
        <p:txBody>
          <a:bodyPr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Char char="•"/>
            </a:pPr>
            <a:endParaRPr lang="ja-JP" altLang="en-US" sz="1800">
              <a:solidFill>
                <a:srgbClr val="26343F"/>
              </a:solidFill>
              <a:latin typeface="Helvetica" panose="020B0604020202020204" pitchFamily="34" charset="0"/>
            </a:endParaRPr>
          </a:p>
        </p:txBody>
      </p:sp>
      <p:grpSp>
        <p:nvGrpSpPr>
          <p:cNvPr id="267" name="Group 56"/>
          <p:cNvGrpSpPr>
            <a:grpSpLocks/>
          </p:cNvGrpSpPr>
          <p:nvPr/>
        </p:nvGrpSpPr>
        <p:grpSpPr bwMode="auto">
          <a:xfrm flipH="1">
            <a:off x="2038574" y="3547999"/>
            <a:ext cx="627089" cy="422406"/>
            <a:chOff x="2011" y="2442"/>
            <a:chExt cx="360" cy="195"/>
          </a:xfrm>
          <a:solidFill>
            <a:srgbClr val="009999"/>
          </a:solidFill>
        </p:grpSpPr>
        <p:sp>
          <p:nvSpPr>
            <p:cNvPr id="268" name="Freeform 267"/>
            <p:cNvSpPr>
              <a:spLocks noChangeAspect="1"/>
            </p:cNvSpPr>
            <p:nvPr/>
          </p:nvSpPr>
          <p:spPr bwMode="auto">
            <a:xfrm>
              <a:off x="2011" y="2626"/>
              <a:ext cx="360" cy="11"/>
            </a:xfrm>
            <a:custGeom>
              <a:avLst/>
              <a:gdLst>
                <a:gd name="T0" fmla="*/ 0 w 1271"/>
                <a:gd name="T1" fmla="*/ 0 h 40"/>
                <a:gd name="T2" fmla="*/ 0 w 1271"/>
                <a:gd name="T3" fmla="*/ 1 h 40"/>
                <a:gd name="T4" fmla="*/ 29 w 1271"/>
                <a:gd name="T5" fmla="*/ 1 h 40"/>
                <a:gd name="T6" fmla="*/ 29 w 1271"/>
                <a:gd name="T7" fmla="*/ 0 h 40"/>
                <a:gd name="T8" fmla="*/ 0 w 1271"/>
                <a:gd name="T9" fmla="*/ 0 h 40"/>
                <a:gd name="T10" fmla="*/ 0 w 1271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1"/>
                <a:gd name="T19" fmla="*/ 0 h 40"/>
                <a:gd name="T20" fmla="*/ 1271 w 1271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1" h="40">
                  <a:moveTo>
                    <a:pt x="0" y="0"/>
                  </a:moveTo>
                  <a:lnTo>
                    <a:pt x="0" y="40"/>
                  </a:lnTo>
                  <a:lnTo>
                    <a:pt x="1271" y="40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grpSp>
          <p:nvGrpSpPr>
            <p:cNvPr id="269" name="Group 55"/>
            <p:cNvGrpSpPr>
              <a:grpSpLocks/>
            </p:cNvGrpSpPr>
            <p:nvPr/>
          </p:nvGrpSpPr>
          <p:grpSpPr bwMode="auto">
            <a:xfrm>
              <a:off x="2041" y="2442"/>
              <a:ext cx="194" cy="184"/>
              <a:chOff x="2041" y="2442"/>
              <a:chExt cx="194" cy="184"/>
            </a:xfrm>
            <a:grpFill/>
          </p:grpSpPr>
          <p:sp>
            <p:nvSpPr>
              <p:cNvPr id="270" name="Freeform 265"/>
              <p:cNvSpPr>
                <a:spLocks noChangeAspect="1"/>
              </p:cNvSpPr>
              <p:nvPr/>
            </p:nvSpPr>
            <p:spPr bwMode="auto">
              <a:xfrm>
                <a:off x="2041" y="2521"/>
                <a:ext cx="194" cy="105"/>
              </a:xfrm>
              <a:custGeom>
                <a:avLst/>
                <a:gdLst>
                  <a:gd name="T0" fmla="*/ 493 w 290"/>
                  <a:gd name="T1" fmla="*/ 1490 h 156"/>
                  <a:gd name="T2" fmla="*/ 663 w 290"/>
                  <a:gd name="T3" fmla="*/ 792 h 156"/>
                  <a:gd name="T4" fmla="*/ 663 w 290"/>
                  <a:gd name="T5" fmla="*/ 775 h 156"/>
                  <a:gd name="T6" fmla="*/ 672 w 290"/>
                  <a:gd name="T7" fmla="*/ 706 h 156"/>
                  <a:gd name="T8" fmla="*/ 739 w 290"/>
                  <a:gd name="T9" fmla="*/ 706 h 156"/>
                  <a:gd name="T10" fmla="*/ 710 w 290"/>
                  <a:gd name="T11" fmla="*/ 1490 h 156"/>
                  <a:gd name="T12" fmla="*/ 2107 w 290"/>
                  <a:gd name="T13" fmla="*/ 1490 h 156"/>
                  <a:gd name="T14" fmla="*/ 2080 w 290"/>
                  <a:gd name="T15" fmla="*/ 706 h 156"/>
                  <a:gd name="T16" fmla="*/ 2135 w 290"/>
                  <a:gd name="T17" fmla="*/ 706 h 156"/>
                  <a:gd name="T18" fmla="*/ 2143 w 290"/>
                  <a:gd name="T19" fmla="*/ 775 h 156"/>
                  <a:gd name="T20" fmla="*/ 2143 w 290"/>
                  <a:gd name="T21" fmla="*/ 792 h 156"/>
                  <a:gd name="T22" fmla="*/ 2216 w 290"/>
                  <a:gd name="T23" fmla="*/ 1490 h 156"/>
                  <a:gd name="T24" fmla="*/ 2703 w 290"/>
                  <a:gd name="T25" fmla="*/ 1490 h 156"/>
                  <a:gd name="T26" fmla="*/ 2619 w 290"/>
                  <a:gd name="T27" fmla="*/ 755 h 156"/>
                  <a:gd name="T28" fmla="*/ 1744 w 290"/>
                  <a:gd name="T29" fmla="*/ 0 h 156"/>
                  <a:gd name="T30" fmla="*/ 1408 w 290"/>
                  <a:gd name="T31" fmla="*/ 0 h 156"/>
                  <a:gd name="T32" fmla="*/ 1060 w 290"/>
                  <a:gd name="T33" fmla="*/ 0 h 156"/>
                  <a:gd name="T34" fmla="*/ 151 w 290"/>
                  <a:gd name="T35" fmla="*/ 755 h 156"/>
                  <a:gd name="T36" fmla="*/ 0 w 290"/>
                  <a:gd name="T37" fmla="*/ 1490 h 156"/>
                  <a:gd name="T38" fmla="*/ 493 w 290"/>
                  <a:gd name="T39" fmla="*/ 149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90"/>
                  <a:gd name="T61" fmla="*/ 0 h 156"/>
                  <a:gd name="T62" fmla="*/ 290 w 290"/>
                  <a:gd name="T63" fmla="*/ 156 h 1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90" h="156">
                    <a:moveTo>
                      <a:pt x="53" y="156"/>
                    </a:move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2"/>
                      <a:pt x="71" y="81"/>
                      <a:pt x="71" y="81"/>
                    </a:cubicBezTo>
                    <a:cubicBezTo>
                      <a:pt x="71" y="78"/>
                      <a:pt x="72" y="76"/>
                      <a:pt x="72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8" y="92"/>
                      <a:pt x="77" y="125"/>
                      <a:pt x="76" y="156"/>
                    </a:cubicBezTo>
                    <a:cubicBezTo>
                      <a:pt x="226" y="156"/>
                      <a:pt x="226" y="156"/>
                      <a:pt x="226" y="156"/>
                    </a:cubicBezTo>
                    <a:cubicBezTo>
                      <a:pt x="225" y="125"/>
                      <a:pt x="223" y="92"/>
                      <a:pt x="223" y="7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0" y="76"/>
                      <a:pt x="230" y="78"/>
                      <a:pt x="230" y="81"/>
                    </a:cubicBezTo>
                    <a:cubicBezTo>
                      <a:pt x="230" y="81"/>
                      <a:pt x="230" y="82"/>
                      <a:pt x="230" y="83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90" y="156"/>
                      <a:pt x="290" y="156"/>
                      <a:pt x="290" y="156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1" y="33"/>
                      <a:pt x="241" y="0"/>
                      <a:pt x="187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60" y="0"/>
                      <a:pt x="17" y="33"/>
                      <a:pt x="16" y="79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5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  <p:sp>
            <p:nvSpPr>
              <p:cNvPr id="271" name="Oval 266"/>
              <p:cNvSpPr>
                <a:spLocks noChangeAspect="1" noChangeArrowheads="1"/>
              </p:cNvSpPr>
              <p:nvPr/>
            </p:nvSpPr>
            <p:spPr bwMode="auto">
              <a:xfrm>
                <a:off x="2103" y="2442"/>
                <a:ext cx="76" cy="7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u"/>
                  <a:defRPr kumimoji="1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Ø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ja-JP" altLang="ja-JP" sz="1600" kern="0">
                  <a:solidFill>
                    <a:srgbClr val="000000"/>
                  </a:solidFill>
                  <a:latin typeface="メイリオ"/>
                  <a:ea typeface="メイリオ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2" name="Group 74"/>
          <p:cNvGrpSpPr>
            <a:grpSpLocks/>
          </p:cNvGrpSpPr>
          <p:nvPr/>
        </p:nvGrpSpPr>
        <p:grpSpPr bwMode="auto">
          <a:xfrm>
            <a:off x="2036090" y="3518187"/>
            <a:ext cx="190500" cy="357187"/>
            <a:chOff x="7098970" y="3322772"/>
            <a:chExt cx="485775" cy="790575"/>
          </a:xfrm>
        </p:grpSpPr>
        <p:sp>
          <p:nvSpPr>
            <p:cNvPr id="273" name="Rounded Rectangle 109"/>
            <p:cNvSpPr>
              <a:spLocks noChangeArrowheads="1"/>
            </p:cNvSpPr>
            <p:nvPr/>
          </p:nvSpPr>
          <p:spPr bwMode="auto">
            <a:xfrm>
              <a:off x="7117652" y="3340339"/>
              <a:ext cx="452146" cy="7484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Arial" pitchFamily="34" charset="0"/>
                <a:buChar char="–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rgbClr val="000000"/>
                </a:buClr>
                <a:buFont typeface="Times New Roman" pitchFamily="18" charset="0"/>
                <a:buNone/>
                <a:defRPr/>
              </a:pPr>
              <a:endParaRPr kumimoji="1" lang="ja-JP" altLang="ja-JP" sz="2600" b="0" kern="0">
                <a:solidFill>
                  <a:srgbClr val="7889FB"/>
                </a:solidFill>
                <a:latin typeface="メイリオ"/>
                <a:ea typeface="メイリオ"/>
                <a:cs typeface="メイリオ" pitchFamily="50" charset="-128"/>
              </a:endParaRPr>
            </a:p>
          </p:txBody>
        </p:sp>
        <p:pic>
          <p:nvPicPr>
            <p:cNvPr id="274" name="Picture 13" descr="C:\IBM\Icon Redesign\pngs_comms\ibm_icon_comms_mobileapps_blu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970" y="3322772"/>
              <a:ext cx="4857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5" name="Group 56"/>
          <p:cNvGrpSpPr>
            <a:grpSpLocks/>
          </p:cNvGrpSpPr>
          <p:nvPr/>
        </p:nvGrpSpPr>
        <p:grpSpPr bwMode="auto">
          <a:xfrm>
            <a:off x="1946799" y="4181623"/>
            <a:ext cx="556956" cy="423962"/>
            <a:chOff x="2011" y="2442"/>
            <a:chExt cx="360" cy="195"/>
          </a:xfrm>
          <a:solidFill>
            <a:srgbClr val="009999"/>
          </a:solidFill>
        </p:grpSpPr>
        <p:sp>
          <p:nvSpPr>
            <p:cNvPr id="276" name="Freeform 267"/>
            <p:cNvSpPr>
              <a:spLocks noChangeAspect="1"/>
            </p:cNvSpPr>
            <p:nvPr/>
          </p:nvSpPr>
          <p:spPr bwMode="auto">
            <a:xfrm>
              <a:off x="2011" y="2626"/>
              <a:ext cx="360" cy="11"/>
            </a:xfrm>
            <a:custGeom>
              <a:avLst/>
              <a:gdLst>
                <a:gd name="T0" fmla="*/ 0 w 1271"/>
                <a:gd name="T1" fmla="*/ 0 h 40"/>
                <a:gd name="T2" fmla="*/ 0 w 1271"/>
                <a:gd name="T3" fmla="*/ 1 h 40"/>
                <a:gd name="T4" fmla="*/ 29 w 1271"/>
                <a:gd name="T5" fmla="*/ 1 h 40"/>
                <a:gd name="T6" fmla="*/ 29 w 1271"/>
                <a:gd name="T7" fmla="*/ 0 h 40"/>
                <a:gd name="T8" fmla="*/ 0 w 1271"/>
                <a:gd name="T9" fmla="*/ 0 h 40"/>
                <a:gd name="T10" fmla="*/ 0 w 1271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1"/>
                <a:gd name="T19" fmla="*/ 0 h 40"/>
                <a:gd name="T20" fmla="*/ 1271 w 1271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1" h="40">
                  <a:moveTo>
                    <a:pt x="0" y="0"/>
                  </a:moveTo>
                  <a:lnTo>
                    <a:pt x="0" y="40"/>
                  </a:lnTo>
                  <a:lnTo>
                    <a:pt x="1271" y="40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grpSp>
          <p:nvGrpSpPr>
            <p:cNvPr id="277" name="Group 55"/>
            <p:cNvGrpSpPr>
              <a:grpSpLocks/>
            </p:cNvGrpSpPr>
            <p:nvPr/>
          </p:nvGrpSpPr>
          <p:grpSpPr bwMode="auto">
            <a:xfrm>
              <a:off x="2041" y="2442"/>
              <a:ext cx="313" cy="187"/>
              <a:chOff x="2041" y="2442"/>
              <a:chExt cx="313" cy="187"/>
            </a:xfrm>
            <a:grpFill/>
          </p:grpSpPr>
          <p:sp>
            <p:nvSpPr>
              <p:cNvPr id="278" name="Freeform 265"/>
              <p:cNvSpPr>
                <a:spLocks noChangeAspect="1"/>
              </p:cNvSpPr>
              <p:nvPr/>
            </p:nvSpPr>
            <p:spPr bwMode="auto">
              <a:xfrm>
                <a:off x="2041" y="2521"/>
                <a:ext cx="194" cy="105"/>
              </a:xfrm>
              <a:custGeom>
                <a:avLst/>
                <a:gdLst>
                  <a:gd name="T0" fmla="*/ 493 w 290"/>
                  <a:gd name="T1" fmla="*/ 1490 h 156"/>
                  <a:gd name="T2" fmla="*/ 663 w 290"/>
                  <a:gd name="T3" fmla="*/ 792 h 156"/>
                  <a:gd name="T4" fmla="*/ 663 w 290"/>
                  <a:gd name="T5" fmla="*/ 775 h 156"/>
                  <a:gd name="T6" fmla="*/ 672 w 290"/>
                  <a:gd name="T7" fmla="*/ 706 h 156"/>
                  <a:gd name="T8" fmla="*/ 739 w 290"/>
                  <a:gd name="T9" fmla="*/ 706 h 156"/>
                  <a:gd name="T10" fmla="*/ 710 w 290"/>
                  <a:gd name="T11" fmla="*/ 1490 h 156"/>
                  <a:gd name="T12" fmla="*/ 2107 w 290"/>
                  <a:gd name="T13" fmla="*/ 1490 h 156"/>
                  <a:gd name="T14" fmla="*/ 2080 w 290"/>
                  <a:gd name="T15" fmla="*/ 706 h 156"/>
                  <a:gd name="T16" fmla="*/ 2135 w 290"/>
                  <a:gd name="T17" fmla="*/ 706 h 156"/>
                  <a:gd name="T18" fmla="*/ 2143 w 290"/>
                  <a:gd name="T19" fmla="*/ 775 h 156"/>
                  <a:gd name="T20" fmla="*/ 2143 w 290"/>
                  <a:gd name="T21" fmla="*/ 792 h 156"/>
                  <a:gd name="T22" fmla="*/ 2216 w 290"/>
                  <a:gd name="T23" fmla="*/ 1490 h 156"/>
                  <a:gd name="T24" fmla="*/ 2703 w 290"/>
                  <a:gd name="T25" fmla="*/ 1490 h 156"/>
                  <a:gd name="T26" fmla="*/ 2619 w 290"/>
                  <a:gd name="T27" fmla="*/ 755 h 156"/>
                  <a:gd name="T28" fmla="*/ 1744 w 290"/>
                  <a:gd name="T29" fmla="*/ 0 h 156"/>
                  <a:gd name="T30" fmla="*/ 1408 w 290"/>
                  <a:gd name="T31" fmla="*/ 0 h 156"/>
                  <a:gd name="T32" fmla="*/ 1060 w 290"/>
                  <a:gd name="T33" fmla="*/ 0 h 156"/>
                  <a:gd name="T34" fmla="*/ 151 w 290"/>
                  <a:gd name="T35" fmla="*/ 755 h 156"/>
                  <a:gd name="T36" fmla="*/ 0 w 290"/>
                  <a:gd name="T37" fmla="*/ 1490 h 156"/>
                  <a:gd name="T38" fmla="*/ 493 w 290"/>
                  <a:gd name="T39" fmla="*/ 149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90"/>
                  <a:gd name="T61" fmla="*/ 0 h 156"/>
                  <a:gd name="T62" fmla="*/ 290 w 290"/>
                  <a:gd name="T63" fmla="*/ 156 h 1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90" h="156">
                    <a:moveTo>
                      <a:pt x="53" y="156"/>
                    </a:move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2"/>
                      <a:pt x="71" y="81"/>
                      <a:pt x="71" y="81"/>
                    </a:cubicBezTo>
                    <a:cubicBezTo>
                      <a:pt x="71" y="78"/>
                      <a:pt x="72" y="76"/>
                      <a:pt x="72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8" y="92"/>
                      <a:pt x="77" y="125"/>
                      <a:pt x="76" y="156"/>
                    </a:cubicBezTo>
                    <a:cubicBezTo>
                      <a:pt x="226" y="156"/>
                      <a:pt x="226" y="156"/>
                      <a:pt x="226" y="156"/>
                    </a:cubicBezTo>
                    <a:cubicBezTo>
                      <a:pt x="225" y="125"/>
                      <a:pt x="223" y="92"/>
                      <a:pt x="223" y="7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0" y="76"/>
                      <a:pt x="230" y="78"/>
                      <a:pt x="230" y="81"/>
                    </a:cubicBezTo>
                    <a:cubicBezTo>
                      <a:pt x="230" y="81"/>
                      <a:pt x="230" y="82"/>
                      <a:pt x="230" y="83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90" y="156"/>
                      <a:pt x="290" y="156"/>
                      <a:pt x="290" y="156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1" y="33"/>
                      <a:pt x="241" y="0"/>
                      <a:pt x="187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60" y="0"/>
                      <a:pt x="17" y="33"/>
                      <a:pt x="16" y="79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5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  <p:sp>
            <p:nvSpPr>
              <p:cNvPr id="279" name="Oval 266"/>
              <p:cNvSpPr>
                <a:spLocks noChangeAspect="1" noChangeArrowheads="1"/>
              </p:cNvSpPr>
              <p:nvPr/>
            </p:nvSpPr>
            <p:spPr bwMode="auto">
              <a:xfrm>
                <a:off x="2103" y="2442"/>
                <a:ext cx="76" cy="7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u"/>
                  <a:defRPr kumimoji="1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Ø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ja-JP" altLang="ja-JP" sz="1600" kern="0">
                  <a:solidFill>
                    <a:srgbClr val="000000"/>
                  </a:solidFill>
                  <a:latin typeface="メイリオ"/>
                  <a:ea typeface="メイリオ"/>
                  <a:cs typeface="Arial" panose="020B0604020202020204" pitchFamily="34" charset="0"/>
                </a:endParaRPr>
              </a:p>
            </p:txBody>
          </p:sp>
          <p:sp>
            <p:nvSpPr>
              <p:cNvPr id="280" name="Freeform 268"/>
              <p:cNvSpPr>
                <a:spLocks noChangeAspect="1"/>
              </p:cNvSpPr>
              <p:nvPr/>
            </p:nvSpPr>
            <p:spPr bwMode="auto">
              <a:xfrm>
                <a:off x="2148" y="2540"/>
                <a:ext cx="206" cy="89"/>
              </a:xfrm>
              <a:custGeom>
                <a:avLst/>
                <a:gdLst>
                  <a:gd name="T0" fmla="*/ 8 w 728"/>
                  <a:gd name="T1" fmla="*/ 0 h 315"/>
                  <a:gd name="T2" fmla="*/ 5 w 728"/>
                  <a:gd name="T3" fmla="*/ 6 h 315"/>
                  <a:gd name="T4" fmla="*/ 0 w 728"/>
                  <a:gd name="T5" fmla="*/ 6 h 315"/>
                  <a:gd name="T6" fmla="*/ 0 w 728"/>
                  <a:gd name="T7" fmla="*/ 7 h 315"/>
                  <a:gd name="T8" fmla="*/ 14 w 728"/>
                  <a:gd name="T9" fmla="*/ 7 h 315"/>
                  <a:gd name="T10" fmla="*/ 14 w 728"/>
                  <a:gd name="T11" fmla="*/ 6 h 315"/>
                  <a:gd name="T12" fmla="*/ 16 w 728"/>
                  <a:gd name="T13" fmla="*/ 0 h 315"/>
                  <a:gd name="T14" fmla="*/ 8 w 728"/>
                  <a:gd name="T15" fmla="*/ 0 h 315"/>
                  <a:gd name="T16" fmla="*/ 8 w 728"/>
                  <a:gd name="T17" fmla="*/ 0 h 3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28"/>
                  <a:gd name="T28" fmla="*/ 0 h 315"/>
                  <a:gd name="T29" fmla="*/ 728 w 728"/>
                  <a:gd name="T30" fmla="*/ 315 h 3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28" h="315">
                    <a:moveTo>
                      <a:pt x="338" y="0"/>
                    </a:moveTo>
                    <a:lnTo>
                      <a:pt x="205" y="256"/>
                    </a:lnTo>
                    <a:lnTo>
                      <a:pt x="0" y="256"/>
                    </a:lnTo>
                    <a:lnTo>
                      <a:pt x="0" y="315"/>
                    </a:lnTo>
                    <a:lnTo>
                      <a:pt x="595" y="315"/>
                    </a:lnTo>
                    <a:lnTo>
                      <a:pt x="595" y="256"/>
                    </a:lnTo>
                    <a:lnTo>
                      <a:pt x="728" y="0"/>
                    </a:lnTo>
                    <a:lnTo>
                      <a:pt x="3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</p:grpSp>
      </p:grpSp>
      <p:pic>
        <p:nvPicPr>
          <p:cNvPr id="282" name="Picture 21" descr="E:\icons\talk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532" y="1112868"/>
            <a:ext cx="492369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3" name="Group 158"/>
          <p:cNvGrpSpPr>
            <a:grpSpLocks noChangeAspect="1"/>
          </p:cNvGrpSpPr>
          <p:nvPr/>
        </p:nvGrpSpPr>
        <p:grpSpPr bwMode="auto">
          <a:xfrm>
            <a:off x="2217388" y="1470056"/>
            <a:ext cx="175846" cy="422275"/>
            <a:chOff x="1366" y="2016"/>
            <a:chExt cx="252" cy="600"/>
          </a:xfrm>
        </p:grpSpPr>
        <p:sp>
          <p:nvSpPr>
            <p:cNvPr id="284" name="Freeform 159"/>
            <p:cNvSpPr>
              <a:spLocks noChangeAspect="1"/>
            </p:cNvSpPr>
            <p:nvPr/>
          </p:nvSpPr>
          <p:spPr bwMode="auto">
            <a:xfrm>
              <a:off x="1446" y="2016"/>
              <a:ext cx="95" cy="92"/>
            </a:xfrm>
            <a:custGeom>
              <a:avLst/>
              <a:gdLst>
                <a:gd name="T0" fmla="*/ 96 w 96"/>
                <a:gd name="T1" fmla="*/ 46 h 92"/>
                <a:gd name="T2" fmla="*/ 92 w 96"/>
                <a:gd name="T3" fmla="*/ 64 h 92"/>
                <a:gd name="T4" fmla="*/ 82 w 96"/>
                <a:gd name="T5" fmla="*/ 78 h 92"/>
                <a:gd name="T6" fmla="*/ 66 w 96"/>
                <a:gd name="T7" fmla="*/ 88 h 92"/>
                <a:gd name="T8" fmla="*/ 48 w 96"/>
                <a:gd name="T9" fmla="*/ 92 h 92"/>
                <a:gd name="T10" fmla="*/ 30 w 96"/>
                <a:gd name="T11" fmla="*/ 88 h 92"/>
                <a:gd name="T12" fmla="*/ 14 w 96"/>
                <a:gd name="T13" fmla="*/ 78 h 92"/>
                <a:gd name="T14" fmla="*/ 4 w 96"/>
                <a:gd name="T15" fmla="*/ 64 h 92"/>
                <a:gd name="T16" fmla="*/ 0 w 96"/>
                <a:gd name="T17" fmla="*/ 46 h 92"/>
                <a:gd name="T18" fmla="*/ 4 w 96"/>
                <a:gd name="T19" fmla="*/ 28 h 92"/>
                <a:gd name="T20" fmla="*/ 14 w 96"/>
                <a:gd name="T21" fmla="*/ 14 h 92"/>
                <a:gd name="T22" fmla="*/ 30 w 96"/>
                <a:gd name="T23" fmla="*/ 4 h 92"/>
                <a:gd name="T24" fmla="*/ 48 w 96"/>
                <a:gd name="T25" fmla="*/ 0 h 92"/>
                <a:gd name="T26" fmla="*/ 66 w 96"/>
                <a:gd name="T27" fmla="*/ 4 h 92"/>
                <a:gd name="T28" fmla="*/ 82 w 96"/>
                <a:gd name="T29" fmla="*/ 14 h 92"/>
                <a:gd name="T30" fmla="*/ 92 w 96"/>
                <a:gd name="T31" fmla="*/ 28 h 92"/>
                <a:gd name="T32" fmla="*/ 96 w 96"/>
                <a:gd name="T33" fmla="*/ 46 h 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6"/>
                <a:gd name="T52" fmla="*/ 0 h 92"/>
                <a:gd name="T53" fmla="*/ 96 w 96"/>
                <a:gd name="T54" fmla="*/ 92 h 9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6" h="92">
                  <a:moveTo>
                    <a:pt x="96" y="46"/>
                  </a:moveTo>
                  <a:lnTo>
                    <a:pt x="92" y="64"/>
                  </a:lnTo>
                  <a:lnTo>
                    <a:pt x="82" y="78"/>
                  </a:lnTo>
                  <a:lnTo>
                    <a:pt x="66" y="88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4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lnTo>
                    <a:pt x="66" y="4"/>
                  </a:lnTo>
                  <a:lnTo>
                    <a:pt x="82" y="14"/>
                  </a:lnTo>
                  <a:lnTo>
                    <a:pt x="92" y="28"/>
                  </a:lnTo>
                  <a:lnTo>
                    <a:pt x="96" y="4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285" name="Freeform 160"/>
            <p:cNvSpPr>
              <a:spLocks noChangeAspect="1"/>
            </p:cNvSpPr>
            <p:nvPr/>
          </p:nvSpPr>
          <p:spPr bwMode="auto">
            <a:xfrm>
              <a:off x="1366" y="2127"/>
              <a:ext cx="252" cy="489"/>
            </a:xfrm>
            <a:custGeom>
              <a:avLst/>
              <a:gdLst>
                <a:gd name="T0" fmla="*/ 234 w 252"/>
                <a:gd name="T1" fmla="*/ 66 h 488"/>
                <a:gd name="T2" fmla="*/ 212 w 252"/>
                <a:gd name="T3" fmla="*/ 18 h 488"/>
                <a:gd name="T4" fmla="*/ 156 w 252"/>
                <a:gd name="T5" fmla="*/ 0 h 488"/>
                <a:gd name="T6" fmla="*/ 96 w 252"/>
                <a:gd name="T7" fmla="*/ 0 h 488"/>
                <a:gd name="T8" fmla="*/ 40 w 252"/>
                <a:gd name="T9" fmla="*/ 18 h 488"/>
                <a:gd name="T10" fmla="*/ 18 w 252"/>
                <a:gd name="T11" fmla="*/ 66 h 488"/>
                <a:gd name="T12" fmla="*/ 0 w 252"/>
                <a:gd name="T13" fmla="*/ 240 h 488"/>
                <a:gd name="T14" fmla="*/ 8 w 252"/>
                <a:gd name="T15" fmla="*/ 250 h 488"/>
                <a:gd name="T16" fmla="*/ 20 w 252"/>
                <a:gd name="T17" fmla="*/ 256 h 488"/>
                <a:gd name="T18" fmla="*/ 32 w 252"/>
                <a:gd name="T19" fmla="*/ 252 h 488"/>
                <a:gd name="T20" fmla="*/ 40 w 252"/>
                <a:gd name="T21" fmla="*/ 244 h 488"/>
                <a:gd name="T22" fmla="*/ 60 w 252"/>
                <a:gd name="T23" fmla="*/ 70 h 488"/>
                <a:gd name="T24" fmla="*/ 60 w 252"/>
                <a:gd name="T25" fmla="*/ 66 h 488"/>
                <a:gd name="T26" fmla="*/ 62 w 252"/>
                <a:gd name="T27" fmla="*/ 62 h 488"/>
                <a:gd name="T28" fmla="*/ 66 w 252"/>
                <a:gd name="T29" fmla="*/ 80 h 488"/>
                <a:gd name="T30" fmla="*/ 64 w 252"/>
                <a:gd name="T31" fmla="*/ 128 h 488"/>
                <a:gd name="T32" fmla="*/ 62 w 252"/>
                <a:gd name="T33" fmla="*/ 174 h 488"/>
                <a:gd name="T34" fmla="*/ 62 w 252"/>
                <a:gd name="T35" fmla="*/ 194 h 488"/>
                <a:gd name="T36" fmla="*/ 44 w 252"/>
                <a:gd name="T37" fmla="*/ 468 h 488"/>
                <a:gd name="T38" fmla="*/ 54 w 252"/>
                <a:gd name="T39" fmla="*/ 482 h 488"/>
                <a:gd name="T40" fmla="*/ 70 w 252"/>
                <a:gd name="T41" fmla="*/ 488 h 488"/>
                <a:gd name="T42" fmla="*/ 86 w 252"/>
                <a:gd name="T43" fmla="*/ 486 h 488"/>
                <a:gd name="T44" fmla="*/ 96 w 252"/>
                <a:gd name="T45" fmla="*/ 476 h 488"/>
                <a:gd name="T46" fmla="*/ 102 w 252"/>
                <a:gd name="T47" fmla="*/ 462 h 488"/>
                <a:gd name="T48" fmla="*/ 126 w 252"/>
                <a:gd name="T49" fmla="*/ 226 h 488"/>
                <a:gd name="T50" fmla="*/ 150 w 252"/>
                <a:gd name="T51" fmla="*/ 462 h 488"/>
                <a:gd name="T52" fmla="*/ 156 w 252"/>
                <a:gd name="T53" fmla="*/ 476 h 488"/>
                <a:gd name="T54" fmla="*/ 166 w 252"/>
                <a:gd name="T55" fmla="*/ 486 h 488"/>
                <a:gd name="T56" fmla="*/ 182 w 252"/>
                <a:gd name="T57" fmla="*/ 488 h 488"/>
                <a:gd name="T58" fmla="*/ 198 w 252"/>
                <a:gd name="T59" fmla="*/ 482 h 488"/>
                <a:gd name="T60" fmla="*/ 208 w 252"/>
                <a:gd name="T61" fmla="*/ 468 h 488"/>
                <a:gd name="T62" fmla="*/ 190 w 252"/>
                <a:gd name="T63" fmla="*/ 194 h 488"/>
                <a:gd name="T64" fmla="*/ 190 w 252"/>
                <a:gd name="T65" fmla="*/ 174 h 488"/>
                <a:gd name="T66" fmla="*/ 188 w 252"/>
                <a:gd name="T67" fmla="*/ 128 h 488"/>
                <a:gd name="T68" fmla="*/ 186 w 252"/>
                <a:gd name="T69" fmla="*/ 80 h 488"/>
                <a:gd name="T70" fmla="*/ 192 w 252"/>
                <a:gd name="T71" fmla="*/ 62 h 488"/>
                <a:gd name="T72" fmla="*/ 192 w 252"/>
                <a:gd name="T73" fmla="*/ 66 h 488"/>
                <a:gd name="T74" fmla="*/ 192 w 252"/>
                <a:gd name="T75" fmla="*/ 70 h 488"/>
                <a:gd name="T76" fmla="*/ 212 w 252"/>
                <a:gd name="T77" fmla="*/ 244 h 488"/>
                <a:gd name="T78" fmla="*/ 220 w 252"/>
                <a:gd name="T79" fmla="*/ 252 h 488"/>
                <a:gd name="T80" fmla="*/ 234 w 252"/>
                <a:gd name="T81" fmla="*/ 256 h 488"/>
                <a:gd name="T82" fmla="*/ 246 w 252"/>
                <a:gd name="T83" fmla="*/ 250 h 488"/>
                <a:gd name="T84" fmla="*/ 252 w 252"/>
                <a:gd name="T85" fmla="*/ 240 h 48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2"/>
                <a:gd name="T130" fmla="*/ 0 h 488"/>
                <a:gd name="T131" fmla="*/ 252 w 252"/>
                <a:gd name="T132" fmla="*/ 488 h 48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2" h="488">
                  <a:moveTo>
                    <a:pt x="252" y="232"/>
                  </a:moveTo>
                  <a:lnTo>
                    <a:pt x="234" y="66"/>
                  </a:lnTo>
                  <a:lnTo>
                    <a:pt x="228" y="40"/>
                  </a:lnTo>
                  <a:lnTo>
                    <a:pt x="212" y="18"/>
                  </a:lnTo>
                  <a:lnTo>
                    <a:pt x="188" y="6"/>
                  </a:lnTo>
                  <a:lnTo>
                    <a:pt x="156" y="0"/>
                  </a:lnTo>
                  <a:lnTo>
                    <a:pt x="126" y="0"/>
                  </a:lnTo>
                  <a:lnTo>
                    <a:pt x="96" y="0"/>
                  </a:lnTo>
                  <a:lnTo>
                    <a:pt x="66" y="6"/>
                  </a:lnTo>
                  <a:lnTo>
                    <a:pt x="40" y="18"/>
                  </a:lnTo>
                  <a:lnTo>
                    <a:pt x="24" y="40"/>
                  </a:lnTo>
                  <a:lnTo>
                    <a:pt x="18" y="66"/>
                  </a:lnTo>
                  <a:lnTo>
                    <a:pt x="0" y="232"/>
                  </a:lnTo>
                  <a:lnTo>
                    <a:pt x="0" y="240"/>
                  </a:lnTo>
                  <a:lnTo>
                    <a:pt x="4" y="246"/>
                  </a:lnTo>
                  <a:lnTo>
                    <a:pt x="8" y="250"/>
                  </a:lnTo>
                  <a:lnTo>
                    <a:pt x="12" y="254"/>
                  </a:lnTo>
                  <a:lnTo>
                    <a:pt x="20" y="256"/>
                  </a:lnTo>
                  <a:lnTo>
                    <a:pt x="26" y="256"/>
                  </a:lnTo>
                  <a:lnTo>
                    <a:pt x="32" y="252"/>
                  </a:lnTo>
                  <a:lnTo>
                    <a:pt x="38" y="248"/>
                  </a:lnTo>
                  <a:lnTo>
                    <a:pt x="40" y="244"/>
                  </a:lnTo>
                  <a:lnTo>
                    <a:pt x="42" y="238"/>
                  </a:lnTo>
                  <a:lnTo>
                    <a:pt x="60" y="70"/>
                  </a:lnTo>
                  <a:lnTo>
                    <a:pt x="60" y="68"/>
                  </a:lnTo>
                  <a:lnTo>
                    <a:pt x="60" y="66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66" y="62"/>
                  </a:lnTo>
                  <a:lnTo>
                    <a:pt x="66" y="80"/>
                  </a:lnTo>
                  <a:lnTo>
                    <a:pt x="66" y="102"/>
                  </a:lnTo>
                  <a:lnTo>
                    <a:pt x="64" y="128"/>
                  </a:lnTo>
                  <a:lnTo>
                    <a:pt x="64" y="152"/>
                  </a:lnTo>
                  <a:lnTo>
                    <a:pt x="62" y="174"/>
                  </a:lnTo>
                  <a:lnTo>
                    <a:pt x="62" y="188"/>
                  </a:lnTo>
                  <a:lnTo>
                    <a:pt x="62" y="194"/>
                  </a:lnTo>
                  <a:lnTo>
                    <a:pt x="44" y="458"/>
                  </a:lnTo>
                  <a:lnTo>
                    <a:pt x="44" y="468"/>
                  </a:lnTo>
                  <a:lnTo>
                    <a:pt x="48" y="476"/>
                  </a:lnTo>
                  <a:lnTo>
                    <a:pt x="54" y="482"/>
                  </a:lnTo>
                  <a:lnTo>
                    <a:pt x="62" y="486"/>
                  </a:lnTo>
                  <a:lnTo>
                    <a:pt x="70" y="488"/>
                  </a:lnTo>
                  <a:lnTo>
                    <a:pt x="78" y="488"/>
                  </a:lnTo>
                  <a:lnTo>
                    <a:pt x="86" y="486"/>
                  </a:lnTo>
                  <a:lnTo>
                    <a:pt x="92" y="482"/>
                  </a:lnTo>
                  <a:lnTo>
                    <a:pt x="96" y="476"/>
                  </a:lnTo>
                  <a:lnTo>
                    <a:pt x="100" y="470"/>
                  </a:lnTo>
                  <a:lnTo>
                    <a:pt x="102" y="462"/>
                  </a:lnTo>
                  <a:lnTo>
                    <a:pt x="118" y="226"/>
                  </a:lnTo>
                  <a:lnTo>
                    <a:pt x="126" y="226"/>
                  </a:lnTo>
                  <a:lnTo>
                    <a:pt x="134" y="226"/>
                  </a:lnTo>
                  <a:lnTo>
                    <a:pt x="150" y="462"/>
                  </a:lnTo>
                  <a:lnTo>
                    <a:pt x="152" y="470"/>
                  </a:lnTo>
                  <a:lnTo>
                    <a:pt x="156" y="476"/>
                  </a:lnTo>
                  <a:lnTo>
                    <a:pt x="160" y="482"/>
                  </a:lnTo>
                  <a:lnTo>
                    <a:pt x="166" y="486"/>
                  </a:lnTo>
                  <a:lnTo>
                    <a:pt x="174" y="488"/>
                  </a:lnTo>
                  <a:lnTo>
                    <a:pt x="182" y="488"/>
                  </a:lnTo>
                  <a:lnTo>
                    <a:pt x="190" y="486"/>
                  </a:lnTo>
                  <a:lnTo>
                    <a:pt x="198" y="482"/>
                  </a:lnTo>
                  <a:lnTo>
                    <a:pt x="204" y="476"/>
                  </a:lnTo>
                  <a:lnTo>
                    <a:pt x="208" y="468"/>
                  </a:lnTo>
                  <a:lnTo>
                    <a:pt x="208" y="458"/>
                  </a:lnTo>
                  <a:lnTo>
                    <a:pt x="190" y="194"/>
                  </a:lnTo>
                  <a:lnTo>
                    <a:pt x="190" y="188"/>
                  </a:lnTo>
                  <a:lnTo>
                    <a:pt x="190" y="174"/>
                  </a:lnTo>
                  <a:lnTo>
                    <a:pt x="188" y="152"/>
                  </a:lnTo>
                  <a:lnTo>
                    <a:pt x="188" y="128"/>
                  </a:lnTo>
                  <a:lnTo>
                    <a:pt x="188" y="102"/>
                  </a:lnTo>
                  <a:lnTo>
                    <a:pt x="186" y="80"/>
                  </a:lnTo>
                  <a:lnTo>
                    <a:pt x="186" y="62"/>
                  </a:lnTo>
                  <a:lnTo>
                    <a:pt x="192" y="62"/>
                  </a:lnTo>
                  <a:lnTo>
                    <a:pt x="192" y="64"/>
                  </a:lnTo>
                  <a:lnTo>
                    <a:pt x="192" y="66"/>
                  </a:lnTo>
                  <a:lnTo>
                    <a:pt x="192" y="68"/>
                  </a:lnTo>
                  <a:lnTo>
                    <a:pt x="192" y="70"/>
                  </a:lnTo>
                  <a:lnTo>
                    <a:pt x="210" y="238"/>
                  </a:lnTo>
                  <a:lnTo>
                    <a:pt x="212" y="244"/>
                  </a:lnTo>
                  <a:lnTo>
                    <a:pt x="216" y="248"/>
                  </a:lnTo>
                  <a:lnTo>
                    <a:pt x="220" y="252"/>
                  </a:lnTo>
                  <a:lnTo>
                    <a:pt x="226" y="256"/>
                  </a:lnTo>
                  <a:lnTo>
                    <a:pt x="234" y="256"/>
                  </a:lnTo>
                  <a:lnTo>
                    <a:pt x="240" y="254"/>
                  </a:lnTo>
                  <a:lnTo>
                    <a:pt x="246" y="250"/>
                  </a:lnTo>
                  <a:lnTo>
                    <a:pt x="250" y="246"/>
                  </a:lnTo>
                  <a:lnTo>
                    <a:pt x="252" y="240"/>
                  </a:lnTo>
                  <a:lnTo>
                    <a:pt x="252" y="232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</p:grpSp>
      <p:pic>
        <p:nvPicPr>
          <p:cNvPr id="286" name="Picture 8" descr="E:\icons\cart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395" y="1531965"/>
            <a:ext cx="482111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" name="Picture 15" descr="E:\icons\f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0334" y="1144615"/>
            <a:ext cx="329712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0" name="グループ化 15366"/>
          <p:cNvGrpSpPr>
            <a:grpSpLocks/>
          </p:cNvGrpSpPr>
          <p:nvPr/>
        </p:nvGrpSpPr>
        <p:grpSpPr bwMode="auto">
          <a:xfrm>
            <a:off x="2568202" y="5873053"/>
            <a:ext cx="366346" cy="390525"/>
            <a:chOff x="-1658309" y="260648"/>
            <a:chExt cx="792088" cy="792088"/>
          </a:xfrm>
        </p:grpSpPr>
        <p:grpSp>
          <p:nvGrpSpPr>
            <p:cNvPr id="291" name="グループ化 15365"/>
            <p:cNvGrpSpPr>
              <a:grpSpLocks/>
            </p:cNvGrpSpPr>
            <p:nvPr/>
          </p:nvGrpSpPr>
          <p:grpSpPr bwMode="auto">
            <a:xfrm>
              <a:off x="-1414834" y="260648"/>
              <a:ext cx="298202" cy="792088"/>
              <a:chOff x="-1414834" y="260648"/>
              <a:chExt cx="298202" cy="792088"/>
            </a:xfrm>
          </p:grpSpPr>
          <p:cxnSp>
            <p:nvCxnSpPr>
              <p:cNvPr id="298" name="直線コネクタ 15359"/>
              <p:cNvCxnSpPr>
                <a:cxnSpLocks noChangeShapeType="1"/>
              </p:cNvCxnSpPr>
              <p:nvPr/>
            </p:nvCxnSpPr>
            <p:spPr bwMode="auto">
              <a:xfrm>
                <a:off x="-1414834" y="26064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9" name="直線コネクタ 161"/>
              <p:cNvCxnSpPr>
                <a:cxnSpLocks noChangeShapeType="1"/>
              </p:cNvCxnSpPr>
              <p:nvPr/>
            </p:nvCxnSpPr>
            <p:spPr bwMode="auto">
              <a:xfrm>
                <a:off x="-1265733" y="26064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0" name="直線コネクタ 162"/>
              <p:cNvCxnSpPr>
                <a:cxnSpLocks noChangeShapeType="1"/>
              </p:cNvCxnSpPr>
              <p:nvPr/>
            </p:nvCxnSpPr>
            <p:spPr bwMode="auto">
              <a:xfrm>
                <a:off x="-1116632" y="26064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2" name="グループ化 15364"/>
            <p:cNvGrpSpPr>
              <a:grpSpLocks/>
            </p:cNvGrpSpPr>
            <p:nvPr/>
          </p:nvGrpSpPr>
          <p:grpSpPr bwMode="auto">
            <a:xfrm rot="5400000">
              <a:off x="-1411366" y="240432"/>
              <a:ext cx="298202" cy="792088"/>
              <a:chOff x="-701622" y="80628"/>
              <a:chExt cx="298202" cy="792088"/>
            </a:xfrm>
          </p:grpSpPr>
          <p:cxnSp>
            <p:nvCxnSpPr>
              <p:cNvPr id="295" name="直線コネクタ 169"/>
              <p:cNvCxnSpPr>
                <a:cxnSpLocks noChangeShapeType="1"/>
              </p:cNvCxnSpPr>
              <p:nvPr/>
            </p:nvCxnSpPr>
            <p:spPr bwMode="auto">
              <a:xfrm>
                <a:off x="-701622" y="8062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6" name="直線コネクタ 170"/>
              <p:cNvCxnSpPr>
                <a:cxnSpLocks noChangeShapeType="1"/>
              </p:cNvCxnSpPr>
              <p:nvPr/>
            </p:nvCxnSpPr>
            <p:spPr bwMode="auto">
              <a:xfrm>
                <a:off x="-552521" y="8062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" name="直線コネクタ 171"/>
              <p:cNvCxnSpPr>
                <a:cxnSpLocks noChangeShapeType="1"/>
              </p:cNvCxnSpPr>
              <p:nvPr/>
            </p:nvCxnSpPr>
            <p:spPr bwMode="auto">
              <a:xfrm>
                <a:off x="-403420" y="8062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93" name="正方形/長方形 2"/>
            <p:cNvSpPr>
              <a:spLocks noChangeArrowheads="1"/>
            </p:cNvSpPr>
            <p:nvPr/>
          </p:nvSpPr>
          <p:spPr bwMode="auto">
            <a:xfrm>
              <a:off x="-1522137" y="404664"/>
              <a:ext cx="485463" cy="504056"/>
            </a:xfrm>
            <a:prstGeom prst="rect">
              <a:avLst/>
            </a:prstGeom>
            <a:solidFill>
              <a:srgbClr val="000000"/>
            </a:solidFill>
            <a:ln w="317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94" name="円/楕円 3"/>
            <p:cNvSpPr>
              <a:spLocks noChangeArrowheads="1"/>
            </p:cNvSpPr>
            <p:nvPr/>
          </p:nvSpPr>
          <p:spPr bwMode="auto">
            <a:xfrm>
              <a:off x="-1429134" y="476672"/>
              <a:ext cx="312502" cy="326152"/>
            </a:xfrm>
            <a:prstGeom prst="ellipse">
              <a:avLst/>
            </a:prstGeom>
            <a:solidFill>
              <a:srgbClr val="FFFFFF"/>
            </a:solidFill>
            <a:ln w="31750" algn="ctr">
              <a:solidFill>
                <a:srgbClr val="3B4B5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</p:grpSp>
      <p:sp>
        <p:nvSpPr>
          <p:cNvPr id="301" name="Rounded Rectangle 3"/>
          <p:cNvSpPr>
            <a:spLocks noChangeArrowheads="1"/>
          </p:cNvSpPr>
          <p:nvPr/>
        </p:nvSpPr>
        <p:spPr bwMode="auto">
          <a:xfrm>
            <a:off x="8744857" y="4392469"/>
            <a:ext cx="1620765" cy="1192522"/>
          </a:xfrm>
          <a:prstGeom prst="roundRect">
            <a:avLst>
              <a:gd name="adj" fmla="val 5426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Char char="•"/>
            </a:pPr>
            <a:endParaRPr lang="ja-JP" altLang="en-US" sz="1800">
              <a:solidFill>
                <a:srgbClr val="26343F"/>
              </a:solidFill>
              <a:latin typeface="Helvetica" panose="020B0604020202020204" pitchFamily="34" charset="0"/>
            </a:endParaRPr>
          </a:p>
        </p:txBody>
      </p:sp>
      <p:sp>
        <p:nvSpPr>
          <p:cNvPr id="303" name="Text Box 9"/>
          <p:cNvSpPr txBox="1">
            <a:spLocks noChangeArrowheads="1"/>
          </p:cNvSpPr>
          <p:nvPr/>
        </p:nvSpPr>
        <p:spPr bwMode="auto">
          <a:xfrm>
            <a:off x="8704264" y="4440851"/>
            <a:ext cx="1818596" cy="27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457200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ja-JP" altLang="en-US" sz="1200" kern="0" dirty="0">
                <a:solidFill>
                  <a:srgbClr val="4D4D4D"/>
                </a:solidFill>
              </a:rPr>
              <a:t>お客様データセンター</a:t>
            </a:r>
            <a:endParaRPr lang="en-US" altLang="ja-JP" sz="1200" kern="0" dirty="0">
              <a:solidFill>
                <a:srgbClr val="4D4D4D"/>
              </a:solidFill>
            </a:endParaRPr>
          </a:p>
        </p:txBody>
      </p:sp>
      <p:sp>
        <p:nvSpPr>
          <p:cNvPr id="304" name="テキスト ボックス 192"/>
          <p:cNvSpPr txBox="1"/>
          <p:nvPr/>
        </p:nvSpPr>
        <p:spPr>
          <a:xfrm>
            <a:off x="8777910" y="5278831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SzPct val="100000"/>
              <a:buFont typeface="Wingdings" panose="05000000000000000000" pitchFamily="2" charset="2"/>
              <a:buNone/>
              <a:defRPr/>
            </a:pPr>
            <a:r>
              <a:rPr kumimoji="1" lang="en-US" altLang="ja-JP" sz="1200" dirty="0" err="1">
                <a:solidFill>
                  <a:srgbClr val="26343F"/>
                </a:solidFill>
                <a:latin typeface="メイリオ"/>
              </a:rPr>
              <a:t>SoR</a:t>
            </a:r>
            <a:endParaRPr kumimoji="1" lang="ja-JP" altLang="en-US" sz="1200" dirty="0">
              <a:solidFill>
                <a:srgbClr val="26343F"/>
              </a:solidFill>
              <a:latin typeface="メイリオ"/>
            </a:endParaRPr>
          </a:p>
        </p:txBody>
      </p:sp>
      <p:grpSp>
        <p:nvGrpSpPr>
          <p:cNvPr id="306" name="Group 174"/>
          <p:cNvGrpSpPr>
            <a:grpSpLocks/>
          </p:cNvGrpSpPr>
          <p:nvPr/>
        </p:nvGrpSpPr>
        <p:grpSpPr bwMode="auto">
          <a:xfrm>
            <a:off x="2269262" y="6293737"/>
            <a:ext cx="410308" cy="215900"/>
            <a:chOff x="3250" y="2590"/>
            <a:chExt cx="541" cy="258"/>
          </a:xfrm>
        </p:grpSpPr>
        <p:sp>
          <p:nvSpPr>
            <p:cNvPr id="307" name="Freeform 175"/>
            <p:cNvSpPr>
              <a:spLocks/>
            </p:cNvSpPr>
            <p:nvPr/>
          </p:nvSpPr>
          <p:spPr bwMode="auto">
            <a:xfrm>
              <a:off x="3250" y="2590"/>
              <a:ext cx="541" cy="217"/>
            </a:xfrm>
            <a:custGeom>
              <a:avLst/>
              <a:gdLst>
                <a:gd name="T0" fmla="*/ 58294 w 354"/>
                <a:gd name="T1" fmla="*/ 3582580 h 142"/>
                <a:gd name="T2" fmla="*/ 155793 w 354"/>
                <a:gd name="T3" fmla="*/ 3582580 h 142"/>
                <a:gd name="T4" fmla="*/ 485957 w 354"/>
                <a:gd name="T5" fmla="*/ 3582580 h 142"/>
                <a:gd name="T6" fmla="*/ 794159 w 354"/>
                <a:gd name="T7" fmla="*/ 3582580 h 142"/>
                <a:gd name="T8" fmla="*/ 1005319 w 354"/>
                <a:gd name="T9" fmla="*/ 3582580 h 142"/>
                <a:gd name="T10" fmla="*/ 1005319 w 354"/>
                <a:gd name="T11" fmla="*/ 3582580 h 142"/>
                <a:gd name="T12" fmla="*/ 1005319 w 354"/>
                <a:gd name="T13" fmla="*/ 3582580 h 142"/>
                <a:gd name="T14" fmla="*/ 1106590 w 354"/>
                <a:gd name="T15" fmla="*/ 3096838 h 142"/>
                <a:gd name="T16" fmla="*/ 1365486 w 354"/>
                <a:gd name="T17" fmla="*/ 2733311 h 142"/>
                <a:gd name="T18" fmla="*/ 1734522 w 354"/>
                <a:gd name="T19" fmla="*/ 2538934 h 142"/>
                <a:gd name="T20" fmla="*/ 2153885 w 354"/>
                <a:gd name="T21" fmla="*/ 2428271 h 142"/>
                <a:gd name="T22" fmla="*/ 2642764 w 354"/>
                <a:gd name="T23" fmla="*/ 2538934 h 142"/>
                <a:gd name="T24" fmla="*/ 3004665 w 354"/>
                <a:gd name="T25" fmla="*/ 2733311 h 142"/>
                <a:gd name="T26" fmla="*/ 3201254 w 354"/>
                <a:gd name="T27" fmla="*/ 3096838 h 142"/>
                <a:gd name="T28" fmla="*/ 3326866 w 354"/>
                <a:gd name="T29" fmla="*/ 3582580 h 142"/>
                <a:gd name="T30" fmla="*/ 3326866 w 354"/>
                <a:gd name="T31" fmla="*/ 3687808 h 142"/>
                <a:gd name="T32" fmla="*/ 3326866 w 354"/>
                <a:gd name="T33" fmla="*/ 3736460 h 142"/>
                <a:gd name="T34" fmla="*/ 6172290 w 354"/>
                <a:gd name="T35" fmla="*/ 3736460 h 142"/>
                <a:gd name="T36" fmla="*/ 6124678 w 354"/>
                <a:gd name="T37" fmla="*/ 3626626 h 142"/>
                <a:gd name="T38" fmla="*/ 6124678 w 354"/>
                <a:gd name="T39" fmla="*/ 3582580 h 142"/>
                <a:gd name="T40" fmla="*/ 6228029 w 354"/>
                <a:gd name="T41" fmla="*/ 3096838 h 142"/>
                <a:gd name="T42" fmla="*/ 6484810 w 354"/>
                <a:gd name="T43" fmla="*/ 2733311 h 142"/>
                <a:gd name="T44" fmla="*/ 6848877 w 354"/>
                <a:gd name="T45" fmla="*/ 2538934 h 142"/>
                <a:gd name="T46" fmla="*/ 7277225 w 354"/>
                <a:gd name="T47" fmla="*/ 2428271 h 142"/>
                <a:gd name="T48" fmla="*/ 7836761 w 354"/>
                <a:gd name="T49" fmla="*/ 2582211 h 142"/>
                <a:gd name="T50" fmla="*/ 8283057 w 354"/>
                <a:gd name="T51" fmla="*/ 2989080 h 142"/>
                <a:gd name="T52" fmla="*/ 8426908 w 354"/>
                <a:gd name="T53" fmla="*/ 3582580 h 142"/>
                <a:gd name="T54" fmla="*/ 9331475 w 354"/>
                <a:gd name="T55" fmla="*/ 3582580 h 142"/>
                <a:gd name="T56" fmla="*/ 9331475 w 354"/>
                <a:gd name="T57" fmla="*/ 3430278 h 142"/>
                <a:gd name="T58" fmla="*/ 9331475 w 354"/>
                <a:gd name="T59" fmla="*/ 2989080 h 142"/>
                <a:gd name="T60" fmla="*/ 9268426 w 354"/>
                <a:gd name="T61" fmla="*/ 2475010 h 142"/>
                <a:gd name="T62" fmla="*/ 9224797 w 354"/>
                <a:gd name="T63" fmla="*/ 1896074 h 142"/>
                <a:gd name="T64" fmla="*/ 9013491 w 354"/>
                <a:gd name="T65" fmla="*/ 1477437 h 142"/>
                <a:gd name="T66" fmla="*/ 8842089 w 354"/>
                <a:gd name="T67" fmla="*/ 1212773 h 142"/>
                <a:gd name="T68" fmla="*/ 8646236 w 354"/>
                <a:gd name="T69" fmla="*/ 946582 h 142"/>
                <a:gd name="T70" fmla="*/ 8380576 w 354"/>
                <a:gd name="T71" fmla="*/ 583860 h 142"/>
                <a:gd name="T72" fmla="*/ 8160493 w 354"/>
                <a:gd name="T73" fmla="*/ 317717 h 142"/>
                <a:gd name="T74" fmla="*/ 7962658 w 354"/>
                <a:gd name="T75" fmla="*/ 101901 h 142"/>
                <a:gd name="T76" fmla="*/ 7836761 w 354"/>
                <a:gd name="T77" fmla="*/ 0 h 142"/>
                <a:gd name="T78" fmla="*/ 7640378 w 354"/>
                <a:gd name="T79" fmla="*/ 0 h 142"/>
                <a:gd name="T80" fmla="*/ 7112813 w 354"/>
                <a:gd name="T81" fmla="*/ 0 h 142"/>
                <a:gd name="T82" fmla="*/ 6426655 w 354"/>
                <a:gd name="T83" fmla="*/ 0 h 142"/>
                <a:gd name="T84" fmla="*/ 5640199 w 354"/>
                <a:gd name="T85" fmla="*/ 0 h 142"/>
                <a:gd name="T86" fmla="*/ 4947962 w 354"/>
                <a:gd name="T87" fmla="*/ 0 h 142"/>
                <a:gd name="T88" fmla="*/ 4377142 w 354"/>
                <a:gd name="T89" fmla="*/ 0 h 142"/>
                <a:gd name="T90" fmla="*/ 4104834 w 354"/>
                <a:gd name="T91" fmla="*/ 0 h 142"/>
                <a:gd name="T92" fmla="*/ 4007645 w 354"/>
                <a:gd name="T93" fmla="*/ 101901 h 142"/>
                <a:gd name="T94" fmla="*/ 3740992 w 354"/>
                <a:gd name="T95" fmla="*/ 317717 h 142"/>
                <a:gd name="T96" fmla="*/ 3380770 w 354"/>
                <a:gd name="T97" fmla="*/ 583860 h 142"/>
                <a:gd name="T98" fmla="*/ 3004665 w 354"/>
                <a:gd name="T99" fmla="*/ 892237 h 142"/>
                <a:gd name="T100" fmla="*/ 2740289 w 354"/>
                <a:gd name="T101" fmla="*/ 1148879 h 142"/>
                <a:gd name="T102" fmla="*/ 2477267 w 354"/>
                <a:gd name="T103" fmla="*/ 1363489 h 142"/>
                <a:gd name="T104" fmla="*/ 2430308 w 354"/>
                <a:gd name="T105" fmla="*/ 1477437 h 142"/>
                <a:gd name="T106" fmla="*/ 2212186 w 354"/>
                <a:gd name="T107" fmla="*/ 1477437 h 142"/>
                <a:gd name="T108" fmla="*/ 1793091 w 354"/>
                <a:gd name="T109" fmla="*/ 1534098 h 142"/>
                <a:gd name="T110" fmla="*/ 1260313 w 354"/>
                <a:gd name="T111" fmla="*/ 1689742 h 142"/>
                <a:gd name="T112" fmla="*/ 685821 w 354"/>
                <a:gd name="T113" fmla="*/ 1853322 h 142"/>
                <a:gd name="T114" fmla="*/ 317983 w 354"/>
                <a:gd name="T115" fmla="*/ 2093174 h 142"/>
                <a:gd name="T116" fmla="*/ 101942 w 354"/>
                <a:gd name="T117" fmla="*/ 2475010 h 142"/>
                <a:gd name="T118" fmla="*/ 0 w 354"/>
                <a:gd name="T119" fmla="*/ 2838656 h 142"/>
                <a:gd name="T120" fmla="*/ 0 w 354"/>
                <a:gd name="T121" fmla="*/ 3198724 h 142"/>
                <a:gd name="T122" fmla="*/ 58294 w 354"/>
                <a:gd name="T123" fmla="*/ 3478449 h 142"/>
                <a:gd name="T124" fmla="*/ 58294 w 354"/>
                <a:gd name="T125" fmla="*/ 3582580 h 1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4" h="142">
                  <a:moveTo>
                    <a:pt x="2" y="136"/>
                  </a:moveTo>
                  <a:lnTo>
                    <a:pt x="6" y="136"/>
                  </a:lnTo>
                  <a:lnTo>
                    <a:pt x="18" y="136"/>
                  </a:lnTo>
                  <a:lnTo>
                    <a:pt x="30" y="136"/>
                  </a:lnTo>
                  <a:lnTo>
                    <a:pt x="38" y="136"/>
                  </a:lnTo>
                  <a:lnTo>
                    <a:pt x="42" y="118"/>
                  </a:lnTo>
                  <a:lnTo>
                    <a:pt x="52" y="104"/>
                  </a:lnTo>
                  <a:lnTo>
                    <a:pt x="66" y="96"/>
                  </a:lnTo>
                  <a:lnTo>
                    <a:pt x="82" y="92"/>
                  </a:lnTo>
                  <a:lnTo>
                    <a:pt x="100" y="96"/>
                  </a:lnTo>
                  <a:lnTo>
                    <a:pt x="114" y="104"/>
                  </a:lnTo>
                  <a:lnTo>
                    <a:pt x="122" y="118"/>
                  </a:lnTo>
                  <a:lnTo>
                    <a:pt x="126" y="136"/>
                  </a:lnTo>
                  <a:lnTo>
                    <a:pt x="126" y="140"/>
                  </a:lnTo>
                  <a:lnTo>
                    <a:pt x="126" y="142"/>
                  </a:lnTo>
                  <a:lnTo>
                    <a:pt x="234" y="142"/>
                  </a:lnTo>
                  <a:lnTo>
                    <a:pt x="232" y="138"/>
                  </a:lnTo>
                  <a:lnTo>
                    <a:pt x="232" y="136"/>
                  </a:lnTo>
                  <a:lnTo>
                    <a:pt x="236" y="118"/>
                  </a:lnTo>
                  <a:lnTo>
                    <a:pt x="246" y="104"/>
                  </a:lnTo>
                  <a:lnTo>
                    <a:pt x="260" y="96"/>
                  </a:lnTo>
                  <a:lnTo>
                    <a:pt x="276" y="92"/>
                  </a:lnTo>
                  <a:lnTo>
                    <a:pt x="298" y="98"/>
                  </a:lnTo>
                  <a:lnTo>
                    <a:pt x="314" y="114"/>
                  </a:lnTo>
                  <a:lnTo>
                    <a:pt x="320" y="136"/>
                  </a:lnTo>
                  <a:lnTo>
                    <a:pt x="354" y="136"/>
                  </a:lnTo>
                  <a:lnTo>
                    <a:pt x="354" y="130"/>
                  </a:lnTo>
                  <a:lnTo>
                    <a:pt x="354" y="114"/>
                  </a:lnTo>
                  <a:lnTo>
                    <a:pt x="352" y="94"/>
                  </a:lnTo>
                  <a:lnTo>
                    <a:pt x="350" y="72"/>
                  </a:lnTo>
                  <a:lnTo>
                    <a:pt x="342" y="56"/>
                  </a:lnTo>
                  <a:lnTo>
                    <a:pt x="336" y="46"/>
                  </a:lnTo>
                  <a:lnTo>
                    <a:pt x="328" y="36"/>
                  </a:lnTo>
                  <a:lnTo>
                    <a:pt x="318" y="22"/>
                  </a:lnTo>
                  <a:lnTo>
                    <a:pt x="310" y="12"/>
                  </a:lnTo>
                  <a:lnTo>
                    <a:pt x="302" y="4"/>
                  </a:lnTo>
                  <a:lnTo>
                    <a:pt x="298" y="0"/>
                  </a:lnTo>
                  <a:lnTo>
                    <a:pt x="290" y="0"/>
                  </a:lnTo>
                  <a:lnTo>
                    <a:pt x="270" y="0"/>
                  </a:lnTo>
                  <a:lnTo>
                    <a:pt x="244" y="0"/>
                  </a:lnTo>
                  <a:lnTo>
                    <a:pt x="214" y="0"/>
                  </a:lnTo>
                  <a:lnTo>
                    <a:pt x="188" y="0"/>
                  </a:lnTo>
                  <a:lnTo>
                    <a:pt x="166" y="0"/>
                  </a:lnTo>
                  <a:lnTo>
                    <a:pt x="156" y="0"/>
                  </a:lnTo>
                  <a:lnTo>
                    <a:pt x="152" y="4"/>
                  </a:lnTo>
                  <a:lnTo>
                    <a:pt x="142" y="12"/>
                  </a:lnTo>
                  <a:lnTo>
                    <a:pt x="128" y="22"/>
                  </a:lnTo>
                  <a:lnTo>
                    <a:pt x="114" y="34"/>
                  </a:lnTo>
                  <a:lnTo>
                    <a:pt x="104" y="44"/>
                  </a:lnTo>
                  <a:lnTo>
                    <a:pt x="94" y="52"/>
                  </a:lnTo>
                  <a:lnTo>
                    <a:pt x="92" y="56"/>
                  </a:lnTo>
                  <a:lnTo>
                    <a:pt x="84" y="56"/>
                  </a:lnTo>
                  <a:lnTo>
                    <a:pt x="68" y="58"/>
                  </a:lnTo>
                  <a:lnTo>
                    <a:pt x="48" y="64"/>
                  </a:lnTo>
                  <a:lnTo>
                    <a:pt x="26" y="70"/>
                  </a:lnTo>
                  <a:lnTo>
                    <a:pt x="12" y="80"/>
                  </a:lnTo>
                  <a:lnTo>
                    <a:pt x="4" y="94"/>
                  </a:lnTo>
                  <a:lnTo>
                    <a:pt x="0" y="108"/>
                  </a:lnTo>
                  <a:lnTo>
                    <a:pt x="0" y="122"/>
                  </a:lnTo>
                  <a:lnTo>
                    <a:pt x="2" y="132"/>
                  </a:lnTo>
                  <a:lnTo>
                    <a:pt x="2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kumimoji="1" lang="ja-JP" altLang="en-US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08" name="Freeform 176"/>
            <p:cNvSpPr>
              <a:spLocks/>
            </p:cNvSpPr>
            <p:nvPr/>
          </p:nvSpPr>
          <p:spPr bwMode="auto">
            <a:xfrm>
              <a:off x="3421" y="2611"/>
              <a:ext cx="171" cy="59"/>
            </a:xfrm>
            <a:custGeom>
              <a:avLst/>
              <a:gdLst>
                <a:gd name="T0" fmla="*/ 0 w 112"/>
                <a:gd name="T1" fmla="*/ 1473711 h 38"/>
                <a:gd name="T2" fmla="*/ 1179389 w 112"/>
                <a:gd name="T3" fmla="*/ 0 h 38"/>
                <a:gd name="T4" fmla="*/ 2878881 w 112"/>
                <a:gd name="T5" fmla="*/ 0 h 38"/>
                <a:gd name="T6" fmla="*/ 2878881 w 112"/>
                <a:gd name="T7" fmla="*/ 1473711 h 38"/>
                <a:gd name="T8" fmla="*/ 0 w 112"/>
                <a:gd name="T9" fmla="*/ 1473711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" h="38">
                  <a:moveTo>
                    <a:pt x="0" y="38"/>
                  </a:moveTo>
                  <a:lnTo>
                    <a:pt x="46" y="0"/>
                  </a:lnTo>
                  <a:lnTo>
                    <a:pt x="112" y="0"/>
                  </a:lnTo>
                  <a:lnTo>
                    <a:pt x="112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0">
                  <a:solidFill>
                    <a:srgbClr val="8C8C8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kumimoji="1" lang="ja-JP" altLang="en-US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09" name="Freeform 177"/>
            <p:cNvSpPr>
              <a:spLocks/>
            </p:cNvSpPr>
            <p:nvPr/>
          </p:nvSpPr>
          <p:spPr bwMode="auto">
            <a:xfrm>
              <a:off x="3614" y="2611"/>
              <a:ext cx="131" cy="59"/>
            </a:xfrm>
            <a:custGeom>
              <a:avLst/>
              <a:gdLst>
                <a:gd name="T0" fmla="*/ 0 w 86"/>
                <a:gd name="T1" fmla="*/ 1473711 h 38"/>
                <a:gd name="T2" fmla="*/ 0 w 86"/>
                <a:gd name="T3" fmla="*/ 0 h 38"/>
                <a:gd name="T4" fmla="*/ 1408244 w 86"/>
                <a:gd name="T5" fmla="*/ 0 h 38"/>
                <a:gd name="T6" fmla="*/ 2101601 w 86"/>
                <a:gd name="T7" fmla="*/ 1473711 h 38"/>
                <a:gd name="T8" fmla="*/ 0 w 86"/>
                <a:gd name="T9" fmla="*/ 1473711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38">
                  <a:moveTo>
                    <a:pt x="0" y="38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86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0">
                  <a:solidFill>
                    <a:srgbClr val="8C8C8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kumimoji="1" lang="ja-JP" altLang="en-US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10" name="Oval 178"/>
            <p:cNvSpPr>
              <a:spLocks noChangeArrowheads="1"/>
            </p:cNvSpPr>
            <p:nvPr/>
          </p:nvSpPr>
          <p:spPr bwMode="auto">
            <a:xfrm>
              <a:off x="3326" y="2746"/>
              <a:ext cx="102" cy="10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  <a:defRPr/>
              </a:pPr>
              <a:endParaRPr lang="ja-JP" altLang="en-US" sz="16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311" name="Oval 179"/>
            <p:cNvSpPr>
              <a:spLocks noChangeArrowheads="1"/>
            </p:cNvSpPr>
            <p:nvPr/>
          </p:nvSpPr>
          <p:spPr bwMode="auto">
            <a:xfrm>
              <a:off x="3622" y="2746"/>
              <a:ext cx="102" cy="10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  <a:defRPr/>
              </a:pPr>
              <a:endParaRPr lang="ja-JP" altLang="en-US" sz="16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12" name="Picture 40" descr="house02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2401" y="6215953"/>
            <a:ext cx="347297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3" name="グループ化 15360"/>
          <p:cNvGrpSpPr>
            <a:grpSpLocks/>
          </p:cNvGrpSpPr>
          <p:nvPr/>
        </p:nvGrpSpPr>
        <p:grpSpPr bwMode="auto">
          <a:xfrm>
            <a:off x="2254610" y="5963537"/>
            <a:ext cx="213946" cy="239712"/>
            <a:chOff x="-1169095" y="5898954"/>
            <a:chExt cx="762480" cy="843738"/>
          </a:xfrm>
        </p:grpSpPr>
        <p:sp>
          <p:nvSpPr>
            <p:cNvPr id="314" name="フローチャート: 他ページ結合子 15359"/>
            <p:cNvSpPr>
              <a:spLocks noChangeArrowheads="1"/>
            </p:cNvSpPr>
            <p:nvPr/>
          </p:nvSpPr>
          <p:spPr bwMode="auto">
            <a:xfrm>
              <a:off x="-1169095" y="5898954"/>
              <a:ext cx="762480" cy="843738"/>
            </a:xfrm>
            <a:prstGeom prst="flowChartOffpageConnector">
              <a:avLst/>
            </a:prstGeom>
            <a:solidFill>
              <a:srgbClr val="000000"/>
            </a:solidFill>
            <a:ln w="317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15" name="十字形 3"/>
            <p:cNvSpPr>
              <a:spLocks noChangeArrowheads="1"/>
            </p:cNvSpPr>
            <p:nvPr/>
          </p:nvSpPr>
          <p:spPr bwMode="auto">
            <a:xfrm>
              <a:off x="-1036673" y="6020086"/>
              <a:ext cx="504823" cy="497800"/>
            </a:xfrm>
            <a:prstGeom prst="plus">
              <a:avLst>
                <a:gd name="adj" fmla="val 25264"/>
              </a:avLst>
            </a:prstGeom>
            <a:solidFill>
              <a:srgbClr val="FFFFFF"/>
            </a:solidFill>
            <a:ln w="317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</p:grpSp>
      <p:pic>
        <p:nvPicPr>
          <p:cNvPr id="316" name="図 1536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661" y="5804791"/>
            <a:ext cx="35462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6" name="Group 108"/>
          <p:cNvGrpSpPr>
            <a:grpSpLocks/>
          </p:cNvGrpSpPr>
          <p:nvPr/>
        </p:nvGrpSpPr>
        <p:grpSpPr bwMode="auto">
          <a:xfrm>
            <a:off x="9130403" y="1264438"/>
            <a:ext cx="602273" cy="490537"/>
            <a:chOff x="7164388" y="1314450"/>
            <a:chExt cx="1189038" cy="1150938"/>
          </a:xfrm>
        </p:grpSpPr>
        <p:sp>
          <p:nvSpPr>
            <p:cNvPr id="327" name="Freeform 52"/>
            <p:cNvSpPr>
              <a:spLocks/>
            </p:cNvSpPr>
            <p:nvPr/>
          </p:nvSpPr>
          <p:spPr bwMode="auto">
            <a:xfrm>
              <a:off x="7410295" y="1467162"/>
              <a:ext cx="104149" cy="409719"/>
            </a:xfrm>
            <a:custGeom>
              <a:avLst/>
              <a:gdLst>
                <a:gd name="T0" fmla="*/ 2147483646 w 134"/>
                <a:gd name="T1" fmla="*/ 2147483646 h 515"/>
                <a:gd name="T2" fmla="*/ 2147483646 w 134"/>
                <a:gd name="T3" fmla="*/ 0 h 515"/>
                <a:gd name="T4" fmla="*/ 0 w 134"/>
                <a:gd name="T5" fmla="*/ 0 h 515"/>
                <a:gd name="T6" fmla="*/ 0 w 134"/>
                <a:gd name="T7" fmla="*/ 2147483646 h 515"/>
                <a:gd name="T8" fmla="*/ 2147483646 w 134"/>
                <a:gd name="T9" fmla="*/ 2147483646 h 5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515"/>
                <a:gd name="T17" fmla="*/ 134 w 134"/>
                <a:gd name="T18" fmla="*/ 515 h 5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515">
                  <a:moveTo>
                    <a:pt x="134" y="295"/>
                  </a:moveTo>
                  <a:lnTo>
                    <a:pt x="134" y="0"/>
                  </a:lnTo>
                  <a:lnTo>
                    <a:pt x="0" y="0"/>
                  </a:lnTo>
                  <a:lnTo>
                    <a:pt x="0" y="515"/>
                  </a:lnTo>
                  <a:lnTo>
                    <a:pt x="134" y="295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28" name="Freeform 53"/>
            <p:cNvSpPr>
              <a:spLocks/>
            </p:cNvSpPr>
            <p:nvPr/>
          </p:nvSpPr>
          <p:spPr bwMode="auto">
            <a:xfrm>
              <a:off x="7630166" y="1314450"/>
              <a:ext cx="109935" cy="588506"/>
            </a:xfrm>
            <a:custGeom>
              <a:avLst/>
              <a:gdLst>
                <a:gd name="T0" fmla="*/ 2147483646 w 135"/>
                <a:gd name="T1" fmla="*/ 2147483646 h 743"/>
                <a:gd name="T2" fmla="*/ 2147483646 w 135"/>
                <a:gd name="T3" fmla="*/ 0 h 743"/>
                <a:gd name="T4" fmla="*/ 0 w 135"/>
                <a:gd name="T5" fmla="*/ 0 h 743"/>
                <a:gd name="T6" fmla="*/ 0 w 135"/>
                <a:gd name="T7" fmla="*/ 2147483646 h 743"/>
                <a:gd name="T8" fmla="*/ 2147483646 w 135"/>
                <a:gd name="T9" fmla="*/ 2147483646 h 7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743"/>
                <a:gd name="T17" fmla="*/ 135 w 135"/>
                <a:gd name="T18" fmla="*/ 743 h 7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743">
                  <a:moveTo>
                    <a:pt x="135" y="743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0" y="478"/>
                  </a:lnTo>
                  <a:lnTo>
                    <a:pt x="135" y="743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29" name="Freeform 54"/>
            <p:cNvSpPr>
              <a:spLocks/>
            </p:cNvSpPr>
            <p:nvPr/>
          </p:nvSpPr>
          <p:spPr bwMode="auto">
            <a:xfrm>
              <a:off x="7852931" y="1463439"/>
              <a:ext cx="109935" cy="536360"/>
            </a:xfrm>
            <a:custGeom>
              <a:avLst/>
              <a:gdLst>
                <a:gd name="T0" fmla="*/ 2147483646 w 135"/>
                <a:gd name="T1" fmla="*/ 2147483646 h 674"/>
                <a:gd name="T2" fmla="*/ 2147483646 w 135"/>
                <a:gd name="T3" fmla="*/ 0 h 674"/>
                <a:gd name="T4" fmla="*/ 0 w 135"/>
                <a:gd name="T5" fmla="*/ 0 h 674"/>
                <a:gd name="T6" fmla="*/ 0 w 135"/>
                <a:gd name="T7" fmla="*/ 2147483646 h 674"/>
                <a:gd name="T8" fmla="*/ 2147483646 w 135"/>
                <a:gd name="T9" fmla="*/ 2147483646 h 6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674"/>
                <a:gd name="T17" fmla="*/ 135 w 135"/>
                <a:gd name="T18" fmla="*/ 674 h 6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674">
                  <a:moveTo>
                    <a:pt x="135" y="540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0" y="674"/>
                  </a:lnTo>
                  <a:lnTo>
                    <a:pt x="135" y="540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0" name="Freeform 55"/>
            <p:cNvSpPr>
              <a:spLocks/>
            </p:cNvSpPr>
            <p:nvPr/>
          </p:nvSpPr>
          <p:spPr bwMode="auto">
            <a:xfrm>
              <a:off x="8075694" y="1642226"/>
              <a:ext cx="107043" cy="286802"/>
            </a:xfrm>
            <a:custGeom>
              <a:avLst/>
              <a:gdLst>
                <a:gd name="T0" fmla="*/ 2147483646 w 134"/>
                <a:gd name="T1" fmla="*/ 2147483646 h 362"/>
                <a:gd name="T2" fmla="*/ 2147483646 w 134"/>
                <a:gd name="T3" fmla="*/ 0 h 362"/>
                <a:gd name="T4" fmla="*/ 0 w 134"/>
                <a:gd name="T5" fmla="*/ 0 h 362"/>
                <a:gd name="T6" fmla="*/ 0 w 134"/>
                <a:gd name="T7" fmla="*/ 2147483646 h 362"/>
                <a:gd name="T8" fmla="*/ 2147483646 w 134"/>
                <a:gd name="T9" fmla="*/ 2147483646 h 3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362"/>
                <a:gd name="T17" fmla="*/ 134 w 134"/>
                <a:gd name="T18" fmla="*/ 362 h 3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362">
                  <a:moveTo>
                    <a:pt x="134" y="362"/>
                  </a:moveTo>
                  <a:lnTo>
                    <a:pt x="134" y="0"/>
                  </a:lnTo>
                  <a:lnTo>
                    <a:pt x="0" y="0"/>
                  </a:lnTo>
                  <a:lnTo>
                    <a:pt x="0" y="276"/>
                  </a:lnTo>
                  <a:lnTo>
                    <a:pt x="134" y="362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1" name="Freeform 56"/>
            <p:cNvSpPr>
              <a:spLocks/>
            </p:cNvSpPr>
            <p:nvPr/>
          </p:nvSpPr>
          <p:spPr bwMode="auto">
            <a:xfrm>
              <a:off x="7167280" y="1821012"/>
              <a:ext cx="1186146" cy="644376"/>
            </a:xfrm>
            <a:custGeom>
              <a:avLst/>
              <a:gdLst>
                <a:gd name="T0" fmla="*/ 2147483646 w 1494"/>
                <a:gd name="T1" fmla="*/ 2147483646 h 810"/>
                <a:gd name="T2" fmla="*/ 2147483646 w 1494"/>
                <a:gd name="T3" fmla="*/ 2147483646 h 810"/>
                <a:gd name="T4" fmla="*/ 2147483646 w 1494"/>
                <a:gd name="T5" fmla="*/ 2147483646 h 810"/>
                <a:gd name="T6" fmla="*/ 2147483646 w 1494"/>
                <a:gd name="T7" fmla="*/ 2147483646 h 810"/>
                <a:gd name="T8" fmla="*/ 2147483646 w 1494"/>
                <a:gd name="T9" fmla="*/ 2147483646 h 810"/>
                <a:gd name="T10" fmla="*/ 2147483646 w 1494"/>
                <a:gd name="T11" fmla="*/ 2147483646 h 810"/>
                <a:gd name="T12" fmla="*/ 2147483646 w 1494"/>
                <a:gd name="T13" fmla="*/ 2147483646 h 810"/>
                <a:gd name="T14" fmla="*/ 2147483646 w 1494"/>
                <a:gd name="T15" fmla="*/ 2147483646 h 810"/>
                <a:gd name="T16" fmla="*/ 2147483646 w 1494"/>
                <a:gd name="T17" fmla="*/ 2147483646 h 810"/>
                <a:gd name="T18" fmla="*/ 2147483646 w 1494"/>
                <a:gd name="T19" fmla="*/ 2147483646 h 810"/>
                <a:gd name="T20" fmla="*/ 2147483646 w 1494"/>
                <a:gd name="T21" fmla="*/ 0 h 810"/>
                <a:gd name="T22" fmla="*/ 2147483646 w 1494"/>
                <a:gd name="T23" fmla="*/ 2147483646 h 810"/>
                <a:gd name="T24" fmla="*/ 2147483646 w 1494"/>
                <a:gd name="T25" fmla="*/ 2147483646 h 810"/>
                <a:gd name="T26" fmla="*/ 2147483646 w 1494"/>
                <a:gd name="T27" fmla="*/ 2147483646 h 810"/>
                <a:gd name="T28" fmla="*/ 2147483646 w 1494"/>
                <a:gd name="T29" fmla="*/ 2147483646 h 810"/>
                <a:gd name="T30" fmla="*/ 2147483646 w 1494"/>
                <a:gd name="T31" fmla="*/ 2147483646 h 810"/>
                <a:gd name="T32" fmla="*/ 0 w 1494"/>
                <a:gd name="T33" fmla="*/ 2147483646 h 810"/>
                <a:gd name="T34" fmla="*/ 0 w 1494"/>
                <a:gd name="T35" fmla="*/ 2147483646 h 810"/>
                <a:gd name="T36" fmla="*/ 2147483646 w 1494"/>
                <a:gd name="T37" fmla="*/ 2147483646 h 810"/>
                <a:gd name="T38" fmla="*/ 2147483646 w 1494"/>
                <a:gd name="T39" fmla="*/ 2147483646 h 810"/>
                <a:gd name="T40" fmla="*/ 2147483646 w 1494"/>
                <a:gd name="T41" fmla="*/ 2147483646 h 8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494"/>
                <a:gd name="T64" fmla="*/ 0 h 810"/>
                <a:gd name="T65" fmla="*/ 1494 w 1494"/>
                <a:gd name="T66" fmla="*/ 810 h 8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494" h="810">
                  <a:moveTo>
                    <a:pt x="1279" y="749"/>
                  </a:moveTo>
                  <a:lnTo>
                    <a:pt x="1279" y="239"/>
                  </a:lnTo>
                  <a:lnTo>
                    <a:pt x="1145" y="151"/>
                  </a:lnTo>
                  <a:lnTo>
                    <a:pt x="1145" y="749"/>
                  </a:lnTo>
                  <a:lnTo>
                    <a:pt x="999" y="749"/>
                  </a:lnTo>
                  <a:lnTo>
                    <a:pt x="999" y="216"/>
                  </a:lnTo>
                  <a:lnTo>
                    <a:pt x="864" y="343"/>
                  </a:lnTo>
                  <a:lnTo>
                    <a:pt x="864" y="749"/>
                  </a:lnTo>
                  <a:lnTo>
                    <a:pt x="719" y="749"/>
                  </a:lnTo>
                  <a:lnTo>
                    <a:pt x="719" y="239"/>
                  </a:lnTo>
                  <a:lnTo>
                    <a:pt x="584" y="0"/>
                  </a:lnTo>
                  <a:lnTo>
                    <a:pt x="584" y="749"/>
                  </a:lnTo>
                  <a:lnTo>
                    <a:pt x="438" y="749"/>
                  </a:lnTo>
                  <a:lnTo>
                    <a:pt x="438" y="28"/>
                  </a:lnTo>
                  <a:lnTo>
                    <a:pt x="304" y="216"/>
                  </a:lnTo>
                  <a:lnTo>
                    <a:pt x="304" y="749"/>
                  </a:lnTo>
                  <a:lnTo>
                    <a:pt x="0" y="749"/>
                  </a:lnTo>
                  <a:lnTo>
                    <a:pt x="0" y="810"/>
                  </a:lnTo>
                  <a:lnTo>
                    <a:pt x="1457" y="810"/>
                  </a:lnTo>
                  <a:lnTo>
                    <a:pt x="1494" y="749"/>
                  </a:lnTo>
                  <a:lnTo>
                    <a:pt x="1279" y="749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2" name="Freeform 57"/>
            <p:cNvSpPr>
              <a:spLocks/>
            </p:cNvSpPr>
            <p:nvPr/>
          </p:nvSpPr>
          <p:spPr bwMode="auto">
            <a:xfrm>
              <a:off x="7314826" y="1683196"/>
              <a:ext cx="977847" cy="502839"/>
            </a:xfrm>
            <a:custGeom>
              <a:avLst/>
              <a:gdLst>
                <a:gd name="T0" fmla="*/ 2147483646 w 1232"/>
                <a:gd name="T1" fmla="*/ 2147483646 h 633"/>
                <a:gd name="T2" fmla="*/ 2147483646 w 1232"/>
                <a:gd name="T3" fmla="*/ 2147483646 h 633"/>
                <a:gd name="T4" fmla="*/ 2147483646 w 1232"/>
                <a:gd name="T5" fmla="*/ 2147483646 h 633"/>
                <a:gd name="T6" fmla="*/ 2147483646 w 1232"/>
                <a:gd name="T7" fmla="*/ 2147483646 h 633"/>
                <a:gd name="T8" fmla="*/ 2147483646 w 1232"/>
                <a:gd name="T9" fmla="*/ 2147483646 h 633"/>
                <a:gd name="T10" fmla="*/ 0 w 1232"/>
                <a:gd name="T11" fmla="*/ 2147483646 h 633"/>
                <a:gd name="T12" fmla="*/ 2147483646 w 1232"/>
                <a:gd name="T13" fmla="*/ 0 h 633"/>
                <a:gd name="T14" fmla="*/ 2147483646 w 1232"/>
                <a:gd name="T15" fmla="*/ 2147483646 h 633"/>
                <a:gd name="T16" fmla="*/ 2147483646 w 1232"/>
                <a:gd name="T17" fmla="*/ 2147483646 h 633"/>
                <a:gd name="T18" fmla="*/ 2147483646 w 1232"/>
                <a:gd name="T19" fmla="*/ 2147483646 h 633"/>
                <a:gd name="T20" fmla="*/ 2147483646 w 1232"/>
                <a:gd name="T21" fmla="*/ 2147483646 h 6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32"/>
                <a:gd name="T34" fmla="*/ 0 h 633"/>
                <a:gd name="T35" fmla="*/ 1232 w 1232"/>
                <a:gd name="T36" fmla="*/ 633 h 6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32" h="633">
                  <a:moveTo>
                    <a:pt x="1228" y="547"/>
                  </a:moveTo>
                  <a:lnTo>
                    <a:pt x="904" y="330"/>
                  </a:lnTo>
                  <a:lnTo>
                    <a:pt x="609" y="619"/>
                  </a:lnTo>
                  <a:lnTo>
                    <a:pt x="321" y="97"/>
                  </a:lnTo>
                  <a:lnTo>
                    <a:pt x="2" y="633"/>
                  </a:lnTo>
                  <a:lnTo>
                    <a:pt x="0" y="532"/>
                  </a:lnTo>
                  <a:lnTo>
                    <a:pt x="322" y="0"/>
                  </a:lnTo>
                  <a:lnTo>
                    <a:pt x="620" y="535"/>
                  </a:lnTo>
                  <a:lnTo>
                    <a:pt x="901" y="257"/>
                  </a:lnTo>
                  <a:lnTo>
                    <a:pt x="1232" y="483"/>
                  </a:lnTo>
                  <a:lnTo>
                    <a:pt x="1228" y="547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3" name="Rectangle 60"/>
            <p:cNvSpPr>
              <a:spLocks noChangeArrowheads="1"/>
            </p:cNvSpPr>
            <p:nvPr/>
          </p:nvSpPr>
          <p:spPr bwMode="auto">
            <a:xfrm>
              <a:off x="7164388" y="2283496"/>
              <a:ext cx="101081" cy="3449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4" name="Rectangle 61"/>
            <p:cNvSpPr>
              <a:spLocks noChangeArrowheads="1"/>
            </p:cNvSpPr>
            <p:nvPr/>
          </p:nvSpPr>
          <p:spPr bwMode="auto">
            <a:xfrm>
              <a:off x="7164388" y="2104741"/>
              <a:ext cx="101081" cy="37633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5" name="Rectangle 62"/>
            <p:cNvSpPr>
              <a:spLocks noChangeArrowheads="1"/>
            </p:cNvSpPr>
            <p:nvPr/>
          </p:nvSpPr>
          <p:spPr bwMode="auto">
            <a:xfrm>
              <a:off x="7164388" y="1925983"/>
              <a:ext cx="101081" cy="3449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6" name="Rectangle 63"/>
            <p:cNvSpPr>
              <a:spLocks noChangeArrowheads="1"/>
            </p:cNvSpPr>
            <p:nvPr/>
          </p:nvSpPr>
          <p:spPr bwMode="auto">
            <a:xfrm>
              <a:off x="7164388" y="1747228"/>
              <a:ext cx="101081" cy="344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7" name="Rectangle 64"/>
            <p:cNvSpPr>
              <a:spLocks noChangeArrowheads="1"/>
            </p:cNvSpPr>
            <p:nvPr/>
          </p:nvSpPr>
          <p:spPr bwMode="auto">
            <a:xfrm>
              <a:off x="7164388" y="1577880"/>
              <a:ext cx="101081" cy="31361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338" name="グループ化 22"/>
          <p:cNvGrpSpPr>
            <a:grpSpLocks noChangeAspect="1"/>
          </p:cNvGrpSpPr>
          <p:nvPr/>
        </p:nvGrpSpPr>
        <p:grpSpPr bwMode="auto">
          <a:xfrm>
            <a:off x="9712277" y="1263662"/>
            <a:ext cx="229150" cy="611576"/>
            <a:chOff x="3162300" y="2979738"/>
            <a:chExt cx="363538" cy="963612"/>
          </a:xfrm>
          <a:solidFill>
            <a:srgbClr val="009999"/>
          </a:solidFill>
        </p:grpSpPr>
        <p:sp>
          <p:nvSpPr>
            <p:cNvPr id="339" name="Freeform 13"/>
            <p:cNvSpPr>
              <a:spLocks noChangeAspect="1"/>
            </p:cNvSpPr>
            <p:nvPr/>
          </p:nvSpPr>
          <p:spPr bwMode="auto">
            <a:xfrm>
              <a:off x="3248025" y="2979738"/>
              <a:ext cx="179388" cy="187325"/>
            </a:xfrm>
            <a:custGeom>
              <a:avLst/>
              <a:gdLst>
                <a:gd name="T0" fmla="*/ 2147483646 w 113"/>
                <a:gd name="T1" fmla="*/ 2147483646 h 118"/>
                <a:gd name="T2" fmla="*/ 2147483646 w 113"/>
                <a:gd name="T3" fmla="*/ 2147483646 h 118"/>
                <a:gd name="T4" fmla="*/ 2147483646 w 113"/>
                <a:gd name="T5" fmla="*/ 2147483646 h 118"/>
                <a:gd name="T6" fmla="*/ 2147483646 w 113"/>
                <a:gd name="T7" fmla="*/ 2147483646 h 118"/>
                <a:gd name="T8" fmla="*/ 2147483646 w 113"/>
                <a:gd name="T9" fmla="*/ 2147483646 h 118"/>
                <a:gd name="T10" fmla="*/ 2147483646 w 113"/>
                <a:gd name="T11" fmla="*/ 2147483646 h 118"/>
                <a:gd name="T12" fmla="*/ 2147483646 w 113"/>
                <a:gd name="T13" fmla="*/ 2147483646 h 118"/>
                <a:gd name="T14" fmla="*/ 2147483646 w 113"/>
                <a:gd name="T15" fmla="*/ 2147483646 h 118"/>
                <a:gd name="T16" fmla="*/ 2147483646 w 113"/>
                <a:gd name="T17" fmla="*/ 2147483646 h 118"/>
                <a:gd name="T18" fmla="*/ 2147483646 w 113"/>
                <a:gd name="T19" fmla="*/ 2147483646 h 118"/>
                <a:gd name="T20" fmla="*/ 2147483646 w 113"/>
                <a:gd name="T21" fmla="*/ 0 h 118"/>
                <a:gd name="T22" fmla="*/ 2147483646 w 113"/>
                <a:gd name="T23" fmla="*/ 2147483646 h 118"/>
                <a:gd name="T24" fmla="*/ 2147483646 w 113"/>
                <a:gd name="T25" fmla="*/ 2147483646 h 118"/>
                <a:gd name="T26" fmla="*/ 2147483646 w 113"/>
                <a:gd name="T27" fmla="*/ 2147483646 h 118"/>
                <a:gd name="T28" fmla="*/ 0 w 113"/>
                <a:gd name="T29" fmla="*/ 2147483646 h 118"/>
                <a:gd name="T30" fmla="*/ 2147483646 w 113"/>
                <a:gd name="T31" fmla="*/ 2147483646 h 118"/>
                <a:gd name="T32" fmla="*/ 2147483646 w 113"/>
                <a:gd name="T33" fmla="*/ 2147483646 h 1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18"/>
                <a:gd name="T53" fmla="*/ 113 w 113"/>
                <a:gd name="T54" fmla="*/ 118 h 1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18">
                  <a:moveTo>
                    <a:pt x="16" y="101"/>
                  </a:moveTo>
                  <a:lnTo>
                    <a:pt x="35" y="113"/>
                  </a:lnTo>
                  <a:lnTo>
                    <a:pt x="57" y="118"/>
                  </a:lnTo>
                  <a:lnTo>
                    <a:pt x="78" y="113"/>
                  </a:lnTo>
                  <a:lnTo>
                    <a:pt x="97" y="101"/>
                  </a:lnTo>
                  <a:lnTo>
                    <a:pt x="109" y="82"/>
                  </a:lnTo>
                  <a:lnTo>
                    <a:pt x="113" y="59"/>
                  </a:lnTo>
                  <a:lnTo>
                    <a:pt x="109" y="35"/>
                  </a:lnTo>
                  <a:lnTo>
                    <a:pt x="97" y="18"/>
                  </a:lnTo>
                  <a:lnTo>
                    <a:pt x="78" y="7"/>
                  </a:lnTo>
                  <a:lnTo>
                    <a:pt x="57" y="0"/>
                  </a:lnTo>
                  <a:lnTo>
                    <a:pt x="35" y="7"/>
                  </a:lnTo>
                  <a:lnTo>
                    <a:pt x="16" y="18"/>
                  </a:lnTo>
                  <a:lnTo>
                    <a:pt x="5" y="35"/>
                  </a:lnTo>
                  <a:lnTo>
                    <a:pt x="0" y="59"/>
                  </a:lnTo>
                  <a:lnTo>
                    <a:pt x="5" y="82"/>
                  </a:lnTo>
                  <a:lnTo>
                    <a:pt x="16" y="101"/>
                  </a:lnTo>
                  <a:close/>
                </a:path>
              </a:pathLst>
            </a:custGeom>
            <a:grpFill/>
            <a:ln w="9525">
              <a:solidFill>
                <a:srgbClr val="FFFFFF">
                  <a:lumMod val="8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sp>
          <p:nvSpPr>
            <p:cNvPr id="340" name="Freeform 14"/>
            <p:cNvSpPr>
              <a:spLocks noChangeAspect="1" noEditPoints="1"/>
            </p:cNvSpPr>
            <p:nvPr/>
          </p:nvSpPr>
          <p:spPr bwMode="auto">
            <a:xfrm>
              <a:off x="3209925" y="3286125"/>
              <a:ext cx="150813" cy="176213"/>
            </a:xfrm>
            <a:custGeom>
              <a:avLst/>
              <a:gdLst>
                <a:gd name="T0" fmla="*/ 2147483646 w 40"/>
                <a:gd name="T1" fmla="*/ 2147483646 h 47"/>
                <a:gd name="T2" fmla="*/ 2147483646 w 40"/>
                <a:gd name="T3" fmla="*/ 2147483646 h 47"/>
                <a:gd name="T4" fmla="*/ 2147483646 w 40"/>
                <a:gd name="T5" fmla="*/ 2147483646 h 47"/>
                <a:gd name="T6" fmla="*/ 2147483646 w 40"/>
                <a:gd name="T7" fmla="*/ 2147483646 h 47"/>
                <a:gd name="T8" fmla="*/ 2147483646 w 40"/>
                <a:gd name="T9" fmla="*/ 2147483646 h 47"/>
                <a:gd name="T10" fmla="*/ 2147483646 w 40"/>
                <a:gd name="T11" fmla="*/ 2147483646 h 47"/>
                <a:gd name="T12" fmla="*/ 2147483646 w 40"/>
                <a:gd name="T13" fmla="*/ 2147483646 h 47"/>
                <a:gd name="T14" fmla="*/ 2147483646 w 40"/>
                <a:gd name="T15" fmla="*/ 2147483646 h 47"/>
                <a:gd name="T16" fmla="*/ 2147483646 w 40"/>
                <a:gd name="T17" fmla="*/ 0 h 47"/>
                <a:gd name="T18" fmla="*/ 2147483646 w 40"/>
                <a:gd name="T19" fmla="*/ 0 h 47"/>
                <a:gd name="T20" fmla="*/ 2147483646 w 40"/>
                <a:gd name="T21" fmla="*/ 2147483646 h 47"/>
                <a:gd name="T22" fmla="*/ 2147483646 w 40"/>
                <a:gd name="T23" fmla="*/ 2147483646 h 47"/>
                <a:gd name="T24" fmla="*/ 2147483646 w 40"/>
                <a:gd name="T25" fmla="*/ 2147483646 h 47"/>
                <a:gd name="T26" fmla="*/ 2147483646 w 40"/>
                <a:gd name="T27" fmla="*/ 2147483646 h 47"/>
                <a:gd name="T28" fmla="*/ 2147483646 w 40"/>
                <a:gd name="T29" fmla="*/ 2147483646 h 47"/>
                <a:gd name="T30" fmla="*/ 2147483646 w 40"/>
                <a:gd name="T31" fmla="*/ 2147483646 h 47"/>
                <a:gd name="T32" fmla="*/ 2147483646 w 40"/>
                <a:gd name="T33" fmla="*/ 2147483646 h 47"/>
                <a:gd name="T34" fmla="*/ 2147483646 w 40"/>
                <a:gd name="T35" fmla="*/ 2147483646 h 47"/>
                <a:gd name="T36" fmla="*/ 2147483646 w 40"/>
                <a:gd name="T37" fmla="*/ 2147483646 h 47"/>
                <a:gd name="T38" fmla="*/ 2147483646 w 40"/>
                <a:gd name="T39" fmla="*/ 2147483646 h 47"/>
                <a:gd name="T40" fmla="*/ 2147483646 w 40"/>
                <a:gd name="T41" fmla="*/ 2147483646 h 47"/>
                <a:gd name="T42" fmla="*/ 2147483646 w 40"/>
                <a:gd name="T43" fmla="*/ 2147483646 h 47"/>
                <a:gd name="T44" fmla="*/ 2147483646 w 40"/>
                <a:gd name="T45" fmla="*/ 2147483646 h 47"/>
                <a:gd name="T46" fmla="*/ 2147483646 w 40"/>
                <a:gd name="T47" fmla="*/ 2147483646 h 47"/>
                <a:gd name="T48" fmla="*/ 2147483646 w 40"/>
                <a:gd name="T49" fmla="*/ 2147483646 h 4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47"/>
                <a:gd name="T77" fmla="*/ 40 w 40"/>
                <a:gd name="T78" fmla="*/ 47 h 4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47">
                  <a:moveTo>
                    <a:pt x="3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3" y="46"/>
                    <a:pt x="4" y="46"/>
                    <a:pt x="4" y="46"/>
                  </a:cubicBezTo>
                  <a:cubicBezTo>
                    <a:pt x="8" y="47"/>
                    <a:pt x="17" y="47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1" y="47"/>
                    <a:pt x="35" y="47"/>
                    <a:pt x="38" y="46"/>
                  </a:cubicBezTo>
                  <a:cubicBezTo>
                    <a:pt x="39" y="46"/>
                    <a:pt x="39" y="46"/>
                    <a:pt x="40" y="45"/>
                  </a:cubicBezTo>
                  <a:cubicBezTo>
                    <a:pt x="40" y="41"/>
                    <a:pt x="40" y="6"/>
                    <a:pt x="39" y="1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13"/>
                    <a:pt x="1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1"/>
                    <a:pt x="9" y="21"/>
                    <a:pt x="11" y="21"/>
                  </a:cubicBezTo>
                  <a:cubicBezTo>
                    <a:pt x="15" y="21"/>
                    <a:pt x="19" y="24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3" y="31"/>
                    <a:pt x="22" y="34"/>
                    <a:pt x="21" y="36"/>
                  </a:cubicBezTo>
                  <a:cubicBezTo>
                    <a:pt x="18" y="43"/>
                    <a:pt x="9" y="45"/>
                    <a:pt x="3" y="46"/>
                  </a:cubicBezTo>
                  <a:close/>
                  <a:moveTo>
                    <a:pt x="26" y="3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8"/>
                    <a:pt x="26" y="8"/>
                    <a:pt x="26" y="8"/>
                  </a:cubicBezTo>
                  <a:lnTo>
                    <a:pt x="26" y="3"/>
                  </a:lnTo>
                  <a:close/>
                </a:path>
              </a:pathLst>
            </a:custGeom>
            <a:grpFill/>
            <a:ln w="9525">
              <a:solidFill>
                <a:srgbClr val="FFFFFF">
                  <a:lumMod val="8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sp>
          <p:nvSpPr>
            <p:cNvPr id="341" name="Freeform 15"/>
            <p:cNvSpPr>
              <a:spLocks noChangeAspect="1"/>
            </p:cNvSpPr>
            <p:nvPr/>
          </p:nvSpPr>
          <p:spPr bwMode="auto">
            <a:xfrm>
              <a:off x="3162300" y="3181350"/>
              <a:ext cx="363538" cy="762000"/>
            </a:xfrm>
            <a:custGeom>
              <a:avLst/>
              <a:gdLst>
                <a:gd name="T0" fmla="*/ 2147483646 w 97"/>
                <a:gd name="T1" fmla="*/ 2147483646 h 203"/>
                <a:gd name="T2" fmla="*/ 2147483646 w 97"/>
                <a:gd name="T3" fmla="*/ 2147483646 h 203"/>
                <a:gd name="T4" fmla="*/ 2147483646 w 97"/>
                <a:gd name="T5" fmla="*/ 0 h 203"/>
                <a:gd name="T6" fmla="*/ 2147483646 w 97"/>
                <a:gd name="T7" fmla="*/ 2147483646 h 203"/>
                <a:gd name="T8" fmla="*/ 2147483646 w 97"/>
                <a:gd name="T9" fmla="*/ 2147483646 h 203"/>
                <a:gd name="T10" fmla="*/ 2147483646 w 97"/>
                <a:gd name="T11" fmla="*/ 2147483646 h 203"/>
                <a:gd name="T12" fmla="*/ 2147483646 w 97"/>
                <a:gd name="T13" fmla="*/ 2147483646 h 203"/>
                <a:gd name="T14" fmla="*/ 2147483646 w 97"/>
                <a:gd name="T15" fmla="*/ 2147483646 h 203"/>
                <a:gd name="T16" fmla="*/ 2147483646 w 97"/>
                <a:gd name="T17" fmla="*/ 2147483646 h 203"/>
                <a:gd name="T18" fmla="*/ 2147483646 w 97"/>
                <a:gd name="T19" fmla="*/ 2147483646 h 203"/>
                <a:gd name="T20" fmla="*/ 2147483646 w 97"/>
                <a:gd name="T21" fmla="*/ 2147483646 h 203"/>
                <a:gd name="T22" fmla="*/ 2147483646 w 97"/>
                <a:gd name="T23" fmla="*/ 2147483646 h 203"/>
                <a:gd name="T24" fmla="*/ 2147483646 w 97"/>
                <a:gd name="T25" fmla="*/ 2147483646 h 203"/>
                <a:gd name="T26" fmla="*/ 2147483646 w 97"/>
                <a:gd name="T27" fmla="*/ 2147483646 h 203"/>
                <a:gd name="T28" fmla="*/ 2147483646 w 97"/>
                <a:gd name="T29" fmla="*/ 2147483646 h 203"/>
                <a:gd name="T30" fmla="*/ 2147483646 w 97"/>
                <a:gd name="T31" fmla="*/ 2147483646 h 203"/>
                <a:gd name="T32" fmla="*/ 2147483646 w 97"/>
                <a:gd name="T33" fmla="*/ 2147483646 h 203"/>
                <a:gd name="T34" fmla="*/ 2147483646 w 97"/>
                <a:gd name="T35" fmla="*/ 2147483646 h 203"/>
                <a:gd name="T36" fmla="*/ 2147483646 w 97"/>
                <a:gd name="T37" fmla="*/ 2147483646 h 203"/>
                <a:gd name="T38" fmla="*/ 2147483646 w 97"/>
                <a:gd name="T39" fmla="*/ 2147483646 h 203"/>
                <a:gd name="T40" fmla="*/ 2147483646 w 97"/>
                <a:gd name="T41" fmla="*/ 2147483646 h 203"/>
                <a:gd name="T42" fmla="*/ 2147483646 w 97"/>
                <a:gd name="T43" fmla="*/ 2147483646 h 203"/>
                <a:gd name="T44" fmla="*/ 2147483646 w 97"/>
                <a:gd name="T45" fmla="*/ 2147483646 h 203"/>
                <a:gd name="T46" fmla="*/ 2147483646 w 97"/>
                <a:gd name="T47" fmla="*/ 2147483646 h 203"/>
                <a:gd name="T48" fmla="*/ 2147483646 w 97"/>
                <a:gd name="T49" fmla="*/ 2147483646 h 203"/>
                <a:gd name="T50" fmla="*/ 2147483646 w 97"/>
                <a:gd name="T51" fmla="*/ 2147483646 h 203"/>
                <a:gd name="T52" fmla="*/ 2147483646 w 97"/>
                <a:gd name="T53" fmla="*/ 2147483646 h 203"/>
                <a:gd name="T54" fmla="*/ 2147483646 w 97"/>
                <a:gd name="T55" fmla="*/ 2147483646 h 203"/>
                <a:gd name="T56" fmla="*/ 2147483646 w 97"/>
                <a:gd name="T57" fmla="*/ 2147483646 h 203"/>
                <a:gd name="T58" fmla="*/ 2147483646 w 97"/>
                <a:gd name="T59" fmla="*/ 2147483646 h 203"/>
                <a:gd name="T60" fmla="*/ 2147483646 w 97"/>
                <a:gd name="T61" fmla="*/ 2147483646 h 203"/>
                <a:gd name="T62" fmla="*/ 2147483646 w 97"/>
                <a:gd name="T63" fmla="*/ 2147483646 h 203"/>
                <a:gd name="T64" fmla="*/ 2147483646 w 97"/>
                <a:gd name="T65" fmla="*/ 2147483646 h 203"/>
                <a:gd name="T66" fmla="*/ 2147483646 w 97"/>
                <a:gd name="T67" fmla="*/ 2147483646 h 203"/>
                <a:gd name="T68" fmla="*/ 2147483646 w 97"/>
                <a:gd name="T69" fmla="*/ 2147483646 h 203"/>
                <a:gd name="T70" fmla="*/ 2147483646 w 97"/>
                <a:gd name="T71" fmla="*/ 2147483646 h 203"/>
                <a:gd name="T72" fmla="*/ 2147483646 w 97"/>
                <a:gd name="T73" fmla="*/ 2147483646 h 203"/>
                <a:gd name="T74" fmla="*/ 2147483646 w 97"/>
                <a:gd name="T75" fmla="*/ 2147483646 h 203"/>
                <a:gd name="T76" fmla="*/ 2147483646 w 97"/>
                <a:gd name="T77" fmla="*/ 2147483646 h 203"/>
                <a:gd name="T78" fmla="*/ 2147483646 w 97"/>
                <a:gd name="T79" fmla="*/ 2147483646 h 203"/>
                <a:gd name="T80" fmla="*/ 2147483646 w 97"/>
                <a:gd name="T81" fmla="*/ 2147483646 h 20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7"/>
                <a:gd name="T124" fmla="*/ 0 h 203"/>
                <a:gd name="T125" fmla="*/ 97 w 97"/>
                <a:gd name="T126" fmla="*/ 203 h 20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7" h="203">
                  <a:moveTo>
                    <a:pt x="90" y="28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64"/>
                    <a:pt x="8" y="73"/>
                    <a:pt x="11" y="74"/>
                  </a:cubicBezTo>
                  <a:cubicBezTo>
                    <a:pt x="11" y="74"/>
                    <a:pt x="11" y="74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3" y="70"/>
                    <a:pt x="15" y="70"/>
                  </a:cubicBezTo>
                  <a:cubicBezTo>
                    <a:pt x="20" y="70"/>
                    <a:pt x="28" y="68"/>
                    <a:pt x="30" y="63"/>
                  </a:cubicBezTo>
                  <a:cubicBezTo>
                    <a:pt x="31" y="61"/>
                    <a:pt x="31" y="59"/>
                    <a:pt x="30" y="56"/>
                  </a:cubicBezTo>
                  <a:cubicBezTo>
                    <a:pt x="28" y="54"/>
                    <a:pt x="26" y="53"/>
                    <a:pt x="24" y="53"/>
                  </a:cubicBezTo>
                  <a:cubicBezTo>
                    <a:pt x="23" y="53"/>
                    <a:pt x="20" y="53"/>
                    <a:pt x="18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2" y="55"/>
                    <a:pt x="11" y="53"/>
                    <a:pt x="11" y="53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32"/>
                    <a:pt x="10" y="28"/>
                    <a:pt x="10" y="28"/>
                  </a:cubicBezTo>
                  <a:cubicBezTo>
                    <a:pt x="12" y="25"/>
                    <a:pt x="15" y="24"/>
                    <a:pt x="2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50" y="24"/>
                    <a:pt x="52" y="24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8" y="73"/>
                    <a:pt x="56" y="76"/>
                  </a:cubicBezTo>
                  <a:cubicBezTo>
                    <a:pt x="55" y="77"/>
                    <a:pt x="53" y="78"/>
                    <a:pt x="52" y="78"/>
                  </a:cubicBezTo>
                  <a:cubicBezTo>
                    <a:pt x="49" y="79"/>
                    <a:pt x="44" y="79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1" y="79"/>
                    <a:pt x="24" y="79"/>
                    <a:pt x="20" y="7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5" y="198"/>
                    <a:pt x="15" y="198"/>
                    <a:pt x="15" y="198"/>
                  </a:cubicBezTo>
                  <a:cubicBezTo>
                    <a:pt x="17" y="201"/>
                    <a:pt x="17" y="201"/>
                    <a:pt x="17" y="201"/>
                  </a:cubicBezTo>
                  <a:cubicBezTo>
                    <a:pt x="20" y="202"/>
                    <a:pt x="20" y="202"/>
                    <a:pt x="20" y="202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7" y="203"/>
                    <a:pt x="27" y="203"/>
                    <a:pt x="27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201"/>
                    <a:pt x="33" y="201"/>
                    <a:pt x="33" y="201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6" y="193"/>
                    <a:pt x="56" y="193"/>
                    <a:pt x="56" y="193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8" y="198"/>
                    <a:pt x="58" y="198"/>
                    <a:pt x="58" y="198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5" y="203"/>
                    <a:pt x="65" y="203"/>
                    <a:pt x="65" y="203"/>
                  </a:cubicBezTo>
                  <a:cubicBezTo>
                    <a:pt x="69" y="203"/>
                    <a:pt x="69" y="203"/>
                    <a:pt x="69" y="203"/>
                  </a:cubicBezTo>
                  <a:cubicBezTo>
                    <a:pt x="72" y="202"/>
                    <a:pt x="72" y="202"/>
                    <a:pt x="72" y="202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77" y="198"/>
                    <a:pt x="77" y="198"/>
                    <a:pt x="77" y="198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9" y="191"/>
                    <a:pt x="79" y="191"/>
                    <a:pt x="79" y="19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7" y="97"/>
                    <a:pt x="97" y="97"/>
                    <a:pt x="97" y="97"/>
                  </a:cubicBezTo>
                  <a:lnTo>
                    <a:pt x="90" y="28"/>
                  </a:lnTo>
                  <a:close/>
                </a:path>
              </a:pathLst>
            </a:custGeom>
            <a:grpFill/>
            <a:ln w="9525">
              <a:solidFill>
                <a:srgbClr val="FFFFFF">
                  <a:lumMod val="8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</p:grpSp>
      <p:grpSp>
        <p:nvGrpSpPr>
          <p:cNvPr id="348" name="Group 56"/>
          <p:cNvGrpSpPr>
            <a:grpSpLocks/>
          </p:cNvGrpSpPr>
          <p:nvPr/>
        </p:nvGrpSpPr>
        <p:grpSpPr bwMode="auto">
          <a:xfrm flipH="1">
            <a:off x="2398754" y="3869729"/>
            <a:ext cx="627089" cy="422406"/>
            <a:chOff x="2011" y="2442"/>
            <a:chExt cx="360" cy="195"/>
          </a:xfrm>
          <a:solidFill>
            <a:srgbClr val="009999"/>
          </a:solidFill>
        </p:grpSpPr>
        <p:sp>
          <p:nvSpPr>
            <p:cNvPr id="349" name="Freeform 267"/>
            <p:cNvSpPr>
              <a:spLocks noChangeAspect="1"/>
            </p:cNvSpPr>
            <p:nvPr/>
          </p:nvSpPr>
          <p:spPr bwMode="auto">
            <a:xfrm>
              <a:off x="2011" y="2626"/>
              <a:ext cx="360" cy="11"/>
            </a:xfrm>
            <a:custGeom>
              <a:avLst/>
              <a:gdLst>
                <a:gd name="T0" fmla="*/ 0 w 1271"/>
                <a:gd name="T1" fmla="*/ 0 h 40"/>
                <a:gd name="T2" fmla="*/ 0 w 1271"/>
                <a:gd name="T3" fmla="*/ 1 h 40"/>
                <a:gd name="T4" fmla="*/ 29 w 1271"/>
                <a:gd name="T5" fmla="*/ 1 h 40"/>
                <a:gd name="T6" fmla="*/ 29 w 1271"/>
                <a:gd name="T7" fmla="*/ 0 h 40"/>
                <a:gd name="T8" fmla="*/ 0 w 1271"/>
                <a:gd name="T9" fmla="*/ 0 h 40"/>
                <a:gd name="T10" fmla="*/ 0 w 1271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1"/>
                <a:gd name="T19" fmla="*/ 0 h 40"/>
                <a:gd name="T20" fmla="*/ 1271 w 1271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1" h="40">
                  <a:moveTo>
                    <a:pt x="0" y="0"/>
                  </a:moveTo>
                  <a:lnTo>
                    <a:pt x="0" y="40"/>
                  </a:lnTo>
                  <a:lnTo>
                    <a:pt x="1271" y="40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grpSp>
          <p:nvGrpSpPr>
            <p:cNvPr id="350" name="Group 55"/>
            <p:cNvGrpSpPr>
              <a:grpSpLocks/>
            </p:cNvGrpSpPr>
            <p:nvPr/>
          </p:nvGrpSpPr>
          <p:grpSpPr bwMode="auto">
            <a:xfrm>
              <a:off x="2041" y="2442"/>
              <a:ext cx="194" cy="184"/>
              <a:chOff x="2041" y="2442"/>
              <a:chExt cx="194" cy="184"/>
            </a:xfrm>
            <a:grpFill/>
          </p:grpSpPr>
          <p:sp>
            <p:nvSpPr>
              <p:cNvPr id="351" name="Freeform 265"/>
              <p:cNvSpPr>
                <a:spLocks noChangeAspect="1"/>
              </p:cNvSpPr>
              <p:nvPr/>
            </p:nvSpPr>
            <p:spPr bwMode="auto">
              <a:xfrm>
                <a:off x="2041" y="2521"/>
                <a:ext cx="194" cy="105"/>
              </a:xfrm>
              <a:custGeom>
                <a:avLst/>
                <a:gdLst>
                  <a:gd name="T0" fmla="*/ 493 w 290"/>
                  <a:gd name="T1" fmla="*/ 1490 h 156"/>
                  <a:gd name="T2" fmla="*/ 663 w 290"/>
                  <a:gd name="T3" fmla="*/ 792 h 156"/>
                  <a:gd name="T4" fmla="*/ 663 w 290"/>
                  <a:gd name="T5" fmla="*/ 775 h 156"/>
                  <a:gd name="T6" fmla="*/ 672 w 290"/>
                  <a:gd name="T7" fmla="*/ 706 h 156"/>
                  <a:gd name="T8" fmla="*/ 739 w 290"/>
                  <a:gd name="T9" fmla="*/ 706 h 156"/>
                  <a:gd name="T10" fmla="*/ 710 w 290"/>
                  <a:gd name="T11" fmla="*/ 1490 h 156"/>
                  <a:gd name="T12" fmla="*/ 2107 w 290"/>
                  <a:gd name="T13" fmla="*/ 1490 h 156"/>
                  <a:gd name="T14" fmla="*/ 2080 w 290"/>
                  <a:gd name="T15" fmla="*/ 706 h 156"/>
                  <a:gd name="T16" fmla="*/ 2135 w 290"/>
                  <a:gd name="T17" fmla="*/ 706 h 156"/>
                  <a:gd name="T18" fmla="*/ 2143 w 290"/>
                  <a:gd name="T19" fmla="*/ 775 h 156"/>
                  <a:gd name="T20" fmla="*/ 2143 w 290"/>
                  <a:gd name="T21" fmla="*/ 792 h 156"/>
                  <a:gd name="T22" fmla="*/ 2216 w 290"/>
                  <a:gd name="T23" fmla="*/ 1490 h 156"/>
                  <a:gd name="T24" fmla="*/ 2703 w 290"/>
                  <a:gd name="T25" fmla="*/ 1490 h 156"/>
                  <a:gd name="T26" fmla="*/ 2619 w 290"/>
                  <a:gd name="T27" fmla="*/ 755 h 156"/>
                  <a:gd name="T28" fmla="*/ 1744 w 290"/>
                  <a:gd name="T29" fmla="*/ 0 h 156"/>
                  <a:gd name="T30" fmla="*/ 1408 w 290"/>
                  <a:gd name="T31" fmla="*/ 0 h 156"/>
                  <a:gd name="T32" fmla="*/ 1060 w 290"/>
                  <a:gd name="T33" fmla="*/ 0 h 156"/>
                  <a:gd name="T34" fmla="*/ 151 w 290"/>
                  <a:gd name="T35" fmla="*/ 755 h 156"/>
                  <a:gd name="T36" fmla="*/ 0 w 290"/>
                  <a:gd name="T37" fmla="*/ 1490 h 156"/>
                  <a:gd name="T38" fmla="*/ 493 w 290"/>
                  <a:gd name="T39" fmla="*/ 149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90"/>
                  <a:gd name="T61" fmla="*/ 0 h 156"/>
                  <a:gd name="T62" fmla="*/ 290 w 290"/>
                  <a:gd name="T63" fmla="*/ 156 h 1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90" h="156">
                    <a:moveTo>
                      <a:pt x="53" y="156"/>
                    </a:move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2"/>
                      <a:pt x="71" y="81"/>
                      <a:pt x="71" y="81"/>
                    </a:cubicBezTo>
                    <a:cubicBezTo>
                      <a:pt x="71" y="78"/>
                      <a:pt x="72" y="76"/>
                      <a:pt x="72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8" y="92"/>
                      <a:pt x="77" y="125"/>
                      <a:pt x="76" y="156"/>
                    </a:cubicBezTo>
                    <a:cubicBezTo>
                      <a:pt x="226" y="156"/>
                      <a:pt x="226" y="156"/>
                      <a:pt x="226" y="156"/>
                    </a:cubicBezTo>
                    <a:cubicBezTo>
                      <a:pt x="225" y="125"/>
                      <a:pt x="223" y="92"/>
                      <a:pt x="223" y="7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0" y="76"/>
                      <a:pt x="230" y="78"/>
                      <a:pt x="230" y="81"/>
                    </a:cubicBezTo>
                    <a:cubicBezTo>
                      <a:pt x="230" y="81"/>
                      <a:pt x="230" y="82"/>
                      <a:pt x="230" y="83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90" y="156"/>
                      <a:pt x="290" y="156"/>
                      <a:pt x="290" y="156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1" y="33"/>
                      <a:pt x="241" y="0"/>
                      <a:pt x="187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60" y="0"/>
                      <a:pt x="17" y="33"/>
                      <a:pt x="16" y="79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5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  <p:sp>
            <p:nvSpPr>
              <p:cNvPr id="352" name="Oval 266"/>
              <p:cNvSpPr>
                <a:spLocks noChangeAspect="1" noChangeArrowheads="1"/>
              </p:cNvSpPr>
              <p:nvPr/>
            </p:nvSpPr>
            <p:spPr bwMode="auto">
              <a:xfrm>
                <a:off x="2103" y="2442"/>
                <a:ext cx="76" cy="7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u"/>
                  <a:defRPr kumimoji="1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Ø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ja-JP" altLang="ja-JP" sz="1600" kern="0">
                  <a:solidFill>
                    <a:srgbClr val="000000"/>
                  </a:solidFill>
                  <a:latin typeface="メイリオ"/>
                  <a:ea typeface="メイリオ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53" name="Group 74"/>
          <p:cNvGrpSpPr>
            <a:grpSpLocks/>
          </p:cNvGrpSpPr>
          <p:nvPr/>
        </p:nvGrpSpPr>
        <p:grpSpPr bwMode="auto">
          <a:xfrm>
            <a:off x="2466497" y="3866900"/>
            <a:ext cx="191965" cy="355600"/>
            <a:chOff x="7098970" y="3322772"/>
            <a:chExt cx="485775" cy="790575"/>
          </a:xfrm>
        </p:grpSpPr>
        <p:sp>
          <p:nvSpPr>
            <p:cNvPr id="354" name="Rounded Rectangle 109"/>
            <p:cNvSpPr>
              <a:spLocks noChangeArrowheads="1"/>
            </p:cNvSpPr>
            <p:nvPr/>
          </p:nvSpPr>
          <p:spPr bwMode="auto">
            <a:xfrm>
              <a:off x="7117510" y="3340420"/>
              <a:ext cx="452402" cy="74822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Arial" pitchFamily="34" charset="0"/>
                <a:buChar char="–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rgbClr val="000000"/>
                </a:buClr>
                <a:buFont typeface="Times New Roman" pitchFamily="18" charset="0"/>
                <a:buNone/>
                <a:defRPr/>
              </a:pPr>
              <a:endParaRPr kumimoji="1" lang="ja-JP" altLang="ja-JP" sz="2600" b="0" kern="0">
                <a:solidFill>
                  <a:srgbClr val="7889FB"/>
                </a:solidFill>
                <a:latin typeface="メイリオ"/>
                <a:ea typeface="メイリオ"/>
                <a:cs typeface="メイリオ" pitchFamily="50" charset="-128"/>
              </a:endParaRPr>
            </a:p>
          </p:txBody>
        </p:sp>
        <p:pic>
          <p:nvPicPr>
            <p:cNvPr id="355" name="Picture 13" descr="C:\IBM\Icon Redesign\pngs_comms\ibm_icon_comms_mobileapps_blu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970" y="3322772"/>
              <a:ext cx="4857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6" name="Text Box 92"/>
          <p:cNvSpPr txBox="1">
            <a:spLocks noChangeArrowheads="1"/>
          </p:cNvSpPr>
          <p:nvPr/>
        </p:nvSpPr>
        <p:spPr bwMode="auto">
          <a:xfrm>
            <a:off x="8822417" y="6052777"/>
            <a:ext cx="12618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0" algn="ctr">
                <a:solidFill>
                  <a:srgbClr val="58607A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None/>
            </a:pPr>
            <a:r>
              <a:rPr lang="ja-JP" altLang="en-US" sz="1400" dirty="0">
                <a:solidFill>
                  <a:srgbClr val="FFFFFF"/>
                </a:solidFill>
                <a:latin typeface="Helvetica" panose="020B0604020202020204" pitchFamily="34" charset="0"/>
              </a:rPr>
              <a:t>他社クラウド</a:t>
            </a:r>
            <a:endParaRPr lang="en-US" altLang="ja-JP" sz="1400" dirty="0">
              <a:solidFill>
                <a:srgbClr val="FFFFFF"/>
              </a:solidFill>
              <a:latin typeface="Helvetica" panose="020B0604020202020204" pitchFamily="34" charset="0"/>
            </a:endParaRPr>
          </a:p>
        </p:txBody>
      </p:sp>
      <p:pic>
        <p:nvPicPr>
          <p:cNvPr id="383" name="Picture 47" descr="PureApplication_Silo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3936" y="4683288"/>
            <a:ext cx="4059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" name="Picture 47" descr="PureApplication_Silo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3052" y="4835688"/>
            <a:ext cx="4059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" name="Picture 10" descr="01_sap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5261" y="4805529"/>
            <a:ext cx="32092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Picture 10" descr="01_sap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5938" y="4776504"/>
            <a:ext cx="32092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" name="Rounded Rectangle 3"/>
          <p:cNvSpPr>
            <a:spLocks noChangeArrowheads="1"/>
          </p:cNvSpPr>
          <p:nvPr/>
        </p:nvSpPr>
        <p:spPr bwMode="auto">
          <a:xfrm>
            <a:off x="5467048" y="2263719"/>
            <a:ext cx="2165036" cy="3132666"/>
          </a:xfrm>
          <a:prstGeom prst="roundRect">
            <a:avLst>
              <a:gd name="adj" fmla="val 9862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t"/>
          <a:lstStyle>
            <a:lvl1pPr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algn="ctr">
              <a:spcBef>
                <a:spcPct val="20000"/>
              </a:spcBef>
              <a:buSzPct val="100000"/>
              <a:defRPr/>
            </a:pPr>
            <a:r>
              <a:rPr lang="ja-JP" altLang="en-US" sz="1600" b="1" kern="0" dirty="0">
                <a:solidFill>
                  <a:srgbClr val="FFFFFF"/>
                </a:solidFill>
              </a:rPr>
              <a:t>ランタイム</a:t>
            </a:r>
          </a:p>
        </p:txBody>
      </p:sp>
      <p:pic>
        <p:nvPicPr>
          <p:cNvPr id="229" name="Picture 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9823" y="2695305"/>
            <a:ext cx="585987" cy="5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8380" y="2690960"/>
            <a:ext cx="592668" cy="58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角丸四角形 244"/>
          <p:cNvSpPr/>
          <p:nvPr/>
        </p:nvSpPr>
        <p:spPr bwMode="auto">
          <a:xfrm>
            <a:off x="3846287" y="4344101"/>
            <a:ext cx="1511905" cy="858761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セキュリティ</a:t>
            </a:r>
          </a:p>
        </p:txBody>
      </p:sp>
      <p:sp>
        <p:nvSpPr>
          <p:cNvPr id="323" name="角丸四角形 322"/>
          <p:cNvSpPr/>
          <p:nvPr/>
        </p:nvSpPr>
        <p:spPr bwMode="auto">
          <a:xfrm>
            <a:off x="3865633" y="2302423"/>
            <a:ext cx="718462" cy="1944915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ネット</a:t>
            </a:r>
            <a:endParaRPr kumimoji="1" lang="en-US" altLang="ja-JP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ワーク</a:t>
            </a:r>
          </a:p>
        </p:txBody>
      </p:sp>
      <p:sp>
        <p:nvSpPr>
          <p:cNvPr id="390" name="角丸四角形 389"/>
          <p:cNvSpPr/>
          <p:nvPr/>
        </p:nvSpPr>
        <p:spPr bwMode="auto">
          <a:xfrm>
            <a:off x="5563800" y="2687056"/>
            <a:ext cx="774096" cy="573311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ロード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バランサ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1" name="角丸四角形 390"/>
          <p:cNvSpPr/>
          <p:nvPr/>
        </p:nvSpPr>
        <p:spPr bwMode="auto">
          <a:xfrm>
            <a:off x="5571057" y="3299074"/>
            <a:ext cx="774096" cy="573311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ファイア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ウォール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2" name="角丸四角形 391"/>
          <p:cNvSpPr/>
          <p:nvPr/>
        </p:nvSpPr>
        <p:spPr bwMode="auto">
          <a:xfrm>
            <a:off x="4644572" y="2297585"/>
            <a:ext cx="713621" cy="1944915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</a:p>
        </p:txBody>
      </p:sp>
      <p:pic>
        <p:nvPicPr>
          <p:cNvPr id="393" name="Picture 17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1871" y="1126766"/>
            <a:ext cx="1323441" cy="9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8" name="Picture 90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300" y="6182134"/>
            <a:ext cx="793624" cy="464270"/>
          </a:xfrm>
          <a:prstGeom prst="rect">
            <a:avLst/>
          </a:prstGeom>
        </p:spPr>
      </p:pic>
      <p:pic>
        <p:nvPicPr>
          <p:cNvPr id="401" name="Picture 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9229" y="1315451"/>
            <a:ext cx="66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Picture 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4338" y="1309403"/>
            <a:ext cx="68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3" name="Picture 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6531" y="2082290"/>
            <a:ext cx="660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4" name="Picture 4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402" y="2090152"/>
            <a:ext cx="66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5" name="Picture 1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5231" y="3368900"/>
            <a:ext cx="572102" cy="49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6" name="Picture 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7045" y="2820101"/>
            <a:ext cx="579573" cy="50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7" name="Picture 2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9292" y="5576604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8" name="Picture 4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8688" y="4886571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" name="Picture 1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8229" y="2820101"/>
            <a:ext cx="656298" cy="58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" name="Picture 5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0624" y="4610196"/>
            <a:ext cx="640830" cy="55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" name="Picture 1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2758" y="4610196"/>
            <a:ext cx="624366" cy="5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" name="Picture 1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7761" y="3291814"/>
            <a:ext cx="653242" cy="5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" name="Picture 1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9892" y="3298466"/>
            <a:ext cx="653242" cy="5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" name="Picture 1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6530" y="5509471"/>
            <a:ext cx="647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" name="Picture 1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4435" y="3114619"/>
            <a:ext cx="647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" name="Picture 17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5990" y="3767762"/>
            <a:ext cx="66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" name="Picture 4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9696" y="2119483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" name="Picture 5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4805" y="2114040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1" name="Picture 8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6329" y="2113435"/>
            <a:ext cx="67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2" name="Picture 3"/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55" y="6048016"/>
            <a:ext cx="6477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0" name="Group 36"/>
          <p:cNvGrpSpPr>
            <a:grpSpLocks noChangeAspect="1"/>
          </p:cNvGrpSpPr>
          <p:nvPr/>
        </p:nvGrpSpPr>
        <p:grpSpPr bwMode="auto">
          <a:xfrm>
            <a:off x="4195056" y="6131483"/>
            <a:ext cx="621323" cy="484188"/>
            <a:chOff x="3152" y="1389"/>
            <a:chExt cx="298" cy="204"/>
          </a:xfrm>
        </p:grpSpPr>
        <p:sp>
          <p:nvSpPr>
            <p:cNvPr id="261" name="Oval 303"/>
            <p:cNvSpPr>
              <a:spLocks noChangeAspect="1" noChangeArrowheads="1"/>
            </p:cNvSpPr>
            <p:nvPr/>
          </p:nvSpPr>
          <p:spPr bwMode="auto">
            <a:xfrm>
              <a:off x="3189" y="1389"/>
              <a:ext cx="74" cy="74"/>
            </a:xfrm>
            <a:prstGeom prst="ellipse">
              <a:avLst/>
            </a:pr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</a:pPr>
              <a:endParaRPr lang="ja-JP" altLang="ja-JP"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262" name="Rectangle 304"/>
            <p:cNvSpPr>
              <a:spLocks noChangeAspect="1" noChangeArrowheads="1"/>
            </p:cNvSpPr>
            <p:nvPr/>
          </p:nvSpPr>
          <p:spPr bwMode="auto">
            <a:xfrm>
              <a:off x="3247" y="1582"/>
              <a:ext cx="199" cy="11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</a:pPr>
              <a:endParaRPr lang="ja-JP" altLang="ja-JP"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  <p:grpSp>
          <p:nvGrpSpPr>
            <p:cNvPr id="263" name="Group 305"/>
            <p:cNvGrpSpPr>
              <a:grpSpLocks noChangeAspect="1"/>
            </p:cNvGrpSpPr>
            <p:nvPr/>
          </p:nvGrpSpPr>
          <p:grpSpPr bwMode="auto">
            <a:xfrm>
              <a:off x="3312" y="1503"/>
              <a:ext cx="138" cy="79"/>
              <a:chOff x="2962" y="3628"/>
              <a:chExt cx="312" cy="180"/>
            </a:xfrm>
          </p:grpSpPr>
          <p:sp>
            <p:nvSpPr>
              <p:cNvPr id="265" name="Rectangle 306"/>
              <p:cNvSpPr>
                <a:spLocks noChangeAspect="1" noChangeArrowheads="1"/>
              </p:cNvSpPr>
              <p:nvPr/>
            </p:nvSpPr>
            <p:spPr bwMode="auto">
              <a:xfrm>
                <a:off x="2962" y="3782"/>
                <a:ext cx="212" cy="26"/>
              </a:xfrm>
              <a:prstGeom prst="rect">
                <a:avLst/>
              </a:pr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l" eaLnBrk="0" hangingPunct="0">
                  <a:buClr>
                    <a:srgbClr val="00849E"/>
                  </a:buClr>
                  <a:buChar char="q"/>
                  <a:defRPr kumimoji="1" sz="2800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742950" indent="-285750" algn="l" eaLnBrk="0" hangingPunct="0">
                  <a:buClr>
                    <a:srgbClr val="00849E"/>
                  </a:buClr>
                  <a:buChar char="¦"/>
                  <a:defRPr kumimoji="1" sz="2400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eaLnBrk="0" hangingPunct="0">
                  <a:buClr>
                    <a:srgbClr val="00849E"/>
                  </a:buClr>
                  <a:buChar char="n"/>
                  <a:defRPr kumimoji="1" sz="2000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eaLnBrk="0" hangingPunct="0">
                  <a:buClr>
                    <a:srgbClr val="00849E"/>
                  </a:buClr>
                  <a:buChar char="l"/>
                  <a:defRPr kumimoji="1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eaLnBrk="0" hangingPunct="0">
                  <a:buClr>
                    <a:schemeClr val="bg2"/>
                  </a:buClr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•"/>
                </a:pPr>
                <a:endParaRPr lang="ja-JP" altLang="ja-JP" sz="16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66" name="Freeform 307"/>
              <p:cNvSpPr>
                <a:spLocks noChangeAspect="1"/>
              </p:cNvSpPr>
              <p:nvPr/>
            </p:nvSpPr>
            <p:spPr bwMode="auto">
              <a:xfrm>
                <a:off x="3153" y="3628"/>
                <a:ext cx="121" cy="180"/>
              </a:xfrm>
              <a:custGeom>
                <a:avLst/>
                <a:gdLst>
                  <a:gd name="T0" fmla="*/ 0 w 345"/>
                  <a:gd name="T1" fmla="*/ 0 h 513"/>
                  <a:gd name="T2" fmla="*/ 0 w 345"/>
                  <a:gd name="T3" fmla="*/ 0 h 513"/>
                  <a:gd name="T4" fmla="*/ 0 w 345"/>
                  <a:gd name="T5" fmla="*/ 0 h 513"/>
                  <a:gd name="T6" fmla="*/ 0 w 345"/>
                  <a:gd name="T7" fmla="*/ 0 h 513"/>
                  <a:gd name="T8" fmla="*/ 0 w 345"/>
                  <a:gd name="T9" fmla="*/ 0 h 5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513"/>
                  <a:gd name="T17" fmla="*/ 345 w 345"/>
                  <a:gd name="T18" fmla="*/ 513 h 5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513">
                    <a:moveTo>
                      <a:pt x="345" y="36"/>
                    </a:moveTo>
                    <a:lnTo>
                      <a:pt x="286" y="0"/>
                    </a:lnTo>
                    <a:lnTo>
                      <a:pt x="0" y="477"/>
                    </a:lnTo>
                    <a:lnTo>
                      <a:pt x="59" y="513"/>
                    </a:lnTo>
                    <a:lnTo>
                      <a:pt x="345" y="36"/>
                    </a:lnTo>
                    <a:close/>
                  </a:path>
                </a:pathLst>
              </a:cu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</a:pPr>
                <a:endParaRPr kumimoji="1" lang="ja-JP" altLang="en-US">
                  <a:solidFill>
                    <a:srgbClr val="26343F"/>
                  </a:solidFill>
                  <a:latin typeface="Helvetica" panose="020B0604020202020204" pitchFamily="34" charset="0"/>
                </a:endParaRPr>
              </a:p>
            </p:txBody>
          </p:sp>
        </p:grpSp>
        <p:sp>
          <p:nvSpPr>
            <p:cNvPr id="264" name="Freeform 308"/>
            <p:cNvSpPr>
              <a:spLocks noChangeAspect="1"/>
            </p:cNvSpPr>
            <p:nvPr/>
          </p:nvSpPr>
          <p:spPr bwMode="auto">
            <a:xfrm>
              <a:off x="3152" y="1465"/>
              <a:ext cx="201" cy="128"/>
            </a:xfrm>
            <a:custGeom>
              <a:avLst/>
              <a:gdLst>
                <a:gd name="T0" fmla="*/ 0 w 450"/>
                <a:gd name="T1" fmla="*/ 0 h 287"/>
                <a:gd name="T2" fmla="*/ 0 w 450"/>
                <a:gd name="T3" fmla="*/ 0 h 287"/>
                <a:gd name="T4" fmla="*/ 0 w 450"/>
                <a:gd name="T5" fmla="*/ 0 h 287"/>
                <a:gd name="T6" fmla="*/ 0 w 450"/>
                <a:gd name="T7" fmla="*/ 0 h 287"/>
                <a:gd name="T8" fmla="*/ 0 w 450"/>
                <a:gd name="T9" fmla="*/ 0 h 287"/>
                <a:gd name="T10" fmla="*/ 0 w 450"/>
                <a:gd name="T11" fmla="*/ 0 h 287"/>
                <a:gd name="T12" fmla="*/ 0 w 450"/>
                <a:gd name="T13" fmla="*/ 0 h 287"/>
                <a:gd name="T14" fmla="*/ 0 w 450"/>
                <a:gd name="T15" fmla="*/ 0 h 287"/>
                <a:gd name="T16" fmla="*/ 0 w 450"/>
                <a:gd name="T17" fmla="*/ 0 h 287"/>
                <a:gd name="T18" fmla="*/ 0 w 450"/>
                <a:gd name="T19" fmla="*/ 0 h 287"/>
                <a:gd name="T20" fmla="*/ 0 w 450"/>
                <a:gd name="T21" fmla="*/ 0 h 287"/>
                <a:gd name="T22" fmla="*/ 0 w 450"/>
                <a:gd name="T23" fmla="*/ 0 h 287"/>
                <a:gd name="T24" fmla="*/ 0 w 450"/>
                <a:gd name="T25" fmla="*/ 0 h 287"/>
                <a:gd name="T26" fmla="*/ 0 w 450"/>
                <a:gd name="T27" fmla="*/ 0 h 287"/>
                <a:gd name="T28" fmla="*/ 0 w 450"/>
                <a:gd name="T29" fmla="*/ 0 h 287"/>
                <a:gd name="T30" fmla="*/ 0 w 450"/>
                <a:gd name="T31" fmla="*/ 0 h 287"/>
                <a:gd name="T32" fmla="*/ 0 w 450"/>
                <a:gd name="T33" fmla="*/ 0 h 287"/>
                <a:gd name="T34" fmla="*/ 0 w 450"/>
                <a:gd name="T35" fmla="*/ 0 h 28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287"/>
                <a:gd name="T56" fmla="*/ 450 w 450"/>
                <a:gd name="T57" fmla="*/ 287 h 28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287">
                  <a:moveTo>
                    <a:pt x="415" y="180"/>
                  </a:moveTo>
                  <a:cubicBezTo>
                    <a:pt x="279" y="180"/>
                    <a:pt x="279" y="180"/>
                    <a:pt x="279" y="180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16" y="62"/>
                    <a:pt x="211" y="52"/>
                    <a:pt x="204" y="43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199" y="36"/>
                    <a:pt x="196" y="34"/>
                    <a:pt x="193" y="32"/>
                  </a:cubicBezTo>
                  <a:cubicBezTo>
                    <a:pt x="180" y="21"/>
                    <a:pt x="164" y="13"/>
                    <a:pt x="146" y="9"/>
                  </a:cubicBezTo>
                  <a:cubicBezTo>
                    <a:pt x="94" y="0"/>
                    <a:pt x="45" y="35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210" y="195"/>
                    <a:pt x="210" y="195"/>
                    <a:pt x="210" y="195"/>
                  </a:cubicBezTo>
                  <a:cubicBezTo>
                    <a:pt x="233" y="237"/>
                    <a:pt x="233" y="237"/>
                    <a:pt x="233" y="237"/>
                  </a:cubicBezTo>
                  <a:cubicBezTo>
                    <a:pt x="240" y="244"/>
                    <a:pt x="248" y="248"/>
                    <a:pt x="257" y="249"/>
                  </a:cubicBezTo>
                  <a:cubicBezTo>
                    <a:pt x="259" y="249"/>
                    <a:pt x="260" y="249"/>
                    <a:pt x="262" y="249"/>
                  </a:cubicBezTo>
                  <a:cubicBezTo>
                    <a:pt x="415" y="250"/>
                    <a:pt x="415" y="250"/>
                    <a:pt x="415" y="250"/>
                  </a:cubicBezTo>
                  <a:cubicBezTo>
                    <a:pt x="434" y="250"/>
                    <a:pt x="450" y="235"/>
                    <a:pt x="450" y="215"/>
                  </a:cubicBezTo>
                  <a:cubicBezTo>
                    <a:pt x="450" y="196"/>
                    <a:pt x="435" y="180"/>
                    <a:pt x="415" y="180"/>
                  </a:cubicBez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</a:pPr>
              <a:endParaRPr kumimoji="1" lang="ja-JP" altLang="en-US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</p:grpSp>
      <p:pic>
        <p:nvPicPr>
          <p:cNvPr id="9" name="図 8"/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552" y="3291818"/>
            <a:ext cx="610933" cy="6047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304" y="3292423"/>
            <a:ext cx="585410" cy="591508"/>
          </a:xfrm>
          <a:prstGeom prst="rect">
            <a:avLst/>
          </a:prstGeom>
        </p:spPr>
      </p:pic>
      <p:sp>
        <p:nvSpPr>
          <p:cNvPr id="11" name="左右矢印 10"/>
          <p:cNvSpPr/>
          <p:nvPr/>
        </p:nvSpPr>
        <p:spPr bwMode="auto">
          <a:xfrm>
            <a:off x="7523239" y="3388576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4" name="左右矢印 423"/>
          <p:cNvSpPr/>
          <p:nvPr/>
        </p:nvSpPr>
        <p:spPr bwMode="auto">
          <a:xfrm>
            <a:off x="3454401" y="3649834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5" name="左右矢印 424"/>
          <p:cNvSpPr/>
          <p:nvPr/>
        </p:nvSpPr>
        <p:spPr bwMode="auto">
          <a:xfrm rot="16200000">
            <a:off x="5445277" y="1854902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6" name="左右矢印 425"/>
          <p:cNvSpPr/>
          <p:nvPr/>
        </p:nvSpPr>
        <p:spPr bwMode="auto">
          <a:xfrm rot="16200000">
            <a:off x="5440438" y="5647969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7" name="左右矢印 426"/>
          <p:cNvSpPr/>
          <p:nvPr/>
        </p:nvSpPr>
        <p:spPr bwMode="auto">
          <a:xfrm rot="2720915">
            <a:off x="3481011" y="2007303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8" name="左右矢印 427"/>
          <p:cNvSpPr/>
          <p:nvPr/>
        </p:nvSpPr>
        <p:spPr bwMode="auto">
          <a:xfrm rot="18879085" flipH="1">
            <a:off x="7455507" y="1966178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9" name="左右矢印 428"/>
          <p:cNvSpPr/>
          <p:nvPr/>
        </p:nvSpPr>
        <p:spPr bwMode="auto">
          <a:xfrm rot="18879085" flipH="1">
            <a:off x="3531812" y="5626197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30" name="左右矢印 429"/>
          <p:cNvSpPr/>
          <p:nvPr/>
        </p:nvSpPr>
        <p:spPr bwMode="auto">
          <a:xfrm rot="2720915">
            <a:off x="7479697" y="5594751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5561810" y="4562453"/>
            <a:ext cx="914400" cy="660086"/>
            <a:chOff x="1295400" y="4267514"/>
            <a:chExt cx="914400" cy="660086"/>
          </a:xfrm>
        </p:grpSpPr>
        <p:sp>
          <p:nvSpPr>
            <p:cNvPr id="142" name="Rectangle 141"/>
            <p:cNvSpPr/>
            <p:nvPr/>
          </p:nvSpPr>
          <p:spPr>
            <a:xfrm>
              <a:off x="1295400" y="4267514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800">
                  <a:solidFill>
                    <a:srgbClr val="FFFFFF"/>
                  </a:solidFill>
                </a:rPr>
                <a:t>IBM CONTAINERS</a:t>
              </a: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549400" y="4336823"/>
              <a:ext cx="413880" cy="369605"/>
            </a:xfrm>
            <a:prstGeom prst="rect">
              <a:avLst/>
            </a:prstGeom>
          </p:spPr>
        </p:pic>
      </p:grpSp>
      <p:grpSp>
        <p:nvGrpSpPr>
          <p:cNvPr id="144" name="Group 143"/>
          <p:cNvGrpSpPr/>
          <p:nvPr/>
        </p:nvGrpSpPr>
        <p:grpSpPr>
          <a:xfrm>
            <a:off x="6593590" y="4562453"/>
            <a:ext cx="914400" cy="660086"/>
            <a:chOff x="3621545" y="4964366"/>
            <a:chExt cx="914400" cy="660086"/>
          </a:xfrm>
        </p:grpSpPr>
        <p:sp>
          <p:nvSpPr>
            <p:cNvPr id="145" name="Rectangle 144"/>
            <p:cNvSpPr/>
            <p:nvPr/>
          </p:nvSpPr>
          <p:spPr>
            <a:xfrm>
              <a:off x="3621545" y="4964366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800" dirty="0" err="1">
                  <a:solidFill>
                    <a:srgbClr val="FFFFFF"/>
                  </a:solidFill>
                </a:rPr>
                <a:t>OpenWhisk</a:t>
              </a:r>
              <a:endParaRPr kumimoji="1" lang="en-US" sz="800" dirty="0">
                <a:solidFill>
                  <a:srgbClr val="FFFFFF"/>
                </a:solidFill>
              </a:endParaRPr>
            </a:p>
          </p:txBody>
        </p:sp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812045" y="5003860"/>
              <a:ext cx="540880" cy="405660"/>
            </a:xfrm>
            <a:prstGeom prst="rect">
              <a:avLst/>
            </a:prstGeom>
          </p:spPr>
        </p:pic>
      </p:grpSp>
      <p:pic>
        <p:nvPicPr>
          <p:cNvPr id="423" name="Picture 5"/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254" y="3959746"/>
            <a:ext cx="958880" cy="7558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057E59-8EC6-4CFA-BE37-0F0CEAC7C8B7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954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設定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02-3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ポータルをカタログに切り替え、左の列から「データ＆分析」を選択し、「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37683" y="362607"/>
            <a:ext cx="819807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164" y="5087015"/>
            <a:ext cx="2212428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9167" y="3429000"/>
            <a:ext cx="2974429" cy="1240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のまま「作成」をクリック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Get Started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8180" y="117411"/>
            <a:ext cx="10610192" cy="9231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組織名を入力します。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のアカウント作成時に登録した組織名で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ですが、もし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already taken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と言ってきたら違う名前を入力して下さい。スペース名は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DataSciX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のままで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入力したら「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Continue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2850" y="1883979"/>
            <a:ext cx="4755936" cy="15529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インスタンス作成が完了したら「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Get Started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のポータル画面です。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  <a:hlinkClick r:id="rId3"/>
              </a:rPr>
              <a:t>http://datascience.ibm.com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から直接入ることもできます。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3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Meiryo" charset="-128"/>
                <a:ea typeface="Meiryo" charset="-128"/>
                <a:cs typeface="Meiryo" charset="-128"/>
              </a:rPr>
              <a:t>Watson Visual Recognition</a:t>
            </a:r>
            <a:r>
              <a:rPr lang="ja-JP" altLang="en-US" sz="3600" dirty="0">
                <a:latin typeface="Meiryo" charset="-128"/>
                <a:ea typeface="Meiryo" charset="-128"/>
                <a:cs typeface="Meiryo" charset="-128"/>
              </a:rPr>
              <a:t>で画像解析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する</a:t>
            </a:r>
            <a:endParaRPr lang="ja-JP" alt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Meiryo" charset="-128"/>
                <a:ea typeface="Meiryo" charset="-128"/>
                <a:cs typeface="Meiryo" charset="-128"/>
              </a:rPr>
              <a:t>Watson Visual 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Recognition Tool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を起動する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04-1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56140" y="1649161"/>
            <a:ext cx="1706932" cy="473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Storage/DB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8184" y="1224800"/>
            <a:ext cx="10774887" cy="37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Data Science Experience (DSX) </a:t>
            </a:r>
            <a:r>
              <a:rPr lang="en-US" b="1" smtClean="0">
                <a:latin typeface="Meiryo" charset="-128"/>
                <a:ea typeface="Meiryo" charset="-128"/>
                <a:cs typeface="Meiryo" charset="-128"/>
              </a:rPr>
              <a:t>User Interface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8185" y="5458205"/>
            <a:ext cx="8989750" cy="93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ライブラリー／解析モデル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631" y="103631"/>
            <a:ext cx="6093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Data Science Experience (DSX)</a:t>
            </a:r>
            <a:endParaRPr lang="ja-JP" altLang="en-US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s://datascience.ibm.com/blog/content/images/2016/12/CoOeDbhWAAA1H6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82" y="1663968"/>
            <a:ext cx="4211052" cy="37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ータ・セットに含まれる最初の 20 行が表示されたノートブックのスクリーン・キャプチャ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4" y="1649161"/>
            <a:ext cx="4700493" cy="37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upyter logo  site:ibm.com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62" y="1507553"/>
            <a:ext cx="1865818" cy="1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 logo  site:ibm.com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65" y="5537751"/>
            <a:ext cx="1509429" cy="8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 logo  site:ibm.com」の画像検索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228" y="3508800"/>
            <a:ext cx="1344407" cy="134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 logo  site:ibm.com」の画像検索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806" y="4949457"/>
            <a:ext cx="1331024" cy="13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library site:ibm.com」の画像検索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5" y="5530741"/>
            <a:ext cx="3025641" cy="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228" y="2247111"/>
            <a:ext cx="1344407" cy="116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545" y="90232"/>
            <a:ext cx="2864053" cy="14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9" y="1840827"/>
            <a:ext cx="3493381" cy="12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ensorflow site:ibm.com」の画像検索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77" y="5534559"/>
            <a:ext cx="987037" cy="80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888185" y="6448918"/>
            <a:ext cx="10774886" cy="320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79" y="580347"/>
            <a:ext cx="10172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indent="-142875">
              <a:buFont typeface="Wingdings" charset="2"/>
              <a:buChar char="§"/>
            </a:pP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単一のワークプレースで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Jupyter,Rstudio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等の技術者向けツールを提供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42875" indent="-142875">
              <a:buFont typeface="Wingdings" charset="2"/>
              <a:buChar char="§"/>
            </a:pP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オープン・ソースを最大限に活用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し、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等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ならではの機能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を付加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165EF4-D8D3-7749-A9BC-B5A03D8DC9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のダッシュボードに戻って、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のサービスインスタンスを選択します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090" y="5864771"/>
            <a:ext cx="2301766" cy="5833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 Tool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を起動します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03476" y="2412123"/>
            <a:ext cx="1844565" cy="9616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3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のインスタンスを作成した時にメモしておいた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をペーストし、「→」をクリックします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05352" y="3137337"/>
            <a:ext cx="5423338" cy="5833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3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学習データを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PC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にダウンロードしておく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04-2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4206" y="889922"/>
            <a:ext cx="42962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takeyan</a:t>
            </a:r>
            <a:r>
              <a:rPr lang="en-US" dirty="0"/>
              <a:t>/bmx_DLdemo2</a:t>
            </a:r>
          </a:p>
        </p:txBody>
      </p:sp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に学習させる画像データ（犬と猫）を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PC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にダウンロードしておきます。以下の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を開いて下さい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Download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で一括ダウンロードします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83669" y="2743197"/>
            <a:ext cx="3610303" cy="20652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9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アーカイブ形式なので、ダウンロード後に展開しておいて下さい。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5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に学習させる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04-3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839197" y="1842883"/>
            <a:ext cx="2735177" cy="4822623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33125" y="2810254"/>
            <a:ext cx="2586116" cy="283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" y="4172188"/>
            <a:ext cx="5319649" cy="215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5"/>
          <a:stretch>
            <a:fillRect/>
          </a:stretch>
        </p:blipFill>
        <p:spPr bwMode="auto">
          <a:xfrm>
            <a:off x="240631" y="1851501"/>
            <a:ext cx="5319649" cy="200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63932" y="1842883"/>
            <a:ext cx="1684422" cy="5015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87886" y="1842883"/>
            <a:ext cx="4818867" cy="4822623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0631" y="103631"/>
            <a:ext cx="5067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Machine Learning</a:t>
            </a:r>
            <a:endParaRPr lang="ja-JP" altLang="en-US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074" name="Picture 2" descr="&quot;watson machine learning&quot; site:ibm.com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48" y="1891011"/>
            <a:ext cx="4546237" cy="90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449" y="2574771"/>
            <a:ext cx="4546237" cy="4018549"/>
          </a:xfrm>
          <a:prstGeom prst="rect">
            <a:avLst/>
          </a:prstGeom>
        </p:spPr>
      </p:pic>
      <p:pic>
        <p:nvPicPr>
          <p:cNvPr id="3076" name="Picture 4" descr="bluemix site:ibm.com」の画像検索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089" y="5581028"/>
            <a:ext cx="2577486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567862" y="2887593"/>
            <a:ext cx="960824" cy="6497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Meiryo" charset="-128"/>
                <a:ea typeface="Meiryo" charset="-128"/>
                <a:cs typeface="Meiryo" charset="-128"/>
              </a:rPr>
              <a:t>API</a:t>
            </a:r>
            <a:endParaRPr lang="en-US" sz="20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973549" y="2887593"/>
            <a:ext cx="2445564" cy="6602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smtClean="0">
                <a:latin typeface="Meiryo" charset="-128"/>
                <a:ea typeface="Meiryo" charset="-128"/>
                <a:cs typeface="Meiryo" charset="-128"/>
              </a:rPr>
              <a:t>アプリケーション</a:t>
            </a:r>
            <a:endParaRPr 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078" name="Picture 6" descr="mobile analytics site:ibm.com」の画像検索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5341" y="1012322"/>
            <a:ext cx="2941072" cy="16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73" y="3620254"/>
            <a:ext cx="455952" cy="45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3857" y="3617039"/>
            <a:ext cx="461150" cy="45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857" y="4099627"/>
            <a:ext cx="475363" cy="470561"/>
          </a:xfrm>
          <a:prstGeom prst="rect">
            <a:avLst/>
          </a:prstGeom>
        </p:spPr>
      </p:pic>
      <p:pic>
        <p:nvPicPr>
          <p:cNvPr id="23" name="図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273" y="4099627"/>
            <a:ext cx="455503" cy="46024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975751" y="4887801"/>
            <a:ext cx="914400" cy="660086"/>
            <a:chOff x="1295400" y="4267514"/>
            <a:chExt cx="914400" cy="660086"/>
          </a:xfrm>
        </p:grpSpPr>
        <p:sp>
          <p:nvSpPr>
            <p:cNvPr id="29" name="Rectangle 28"/>
            <p:cNvSpPr/>
            <p:nvPr/>
          </p:nvSpPr>
          <p:spPr>
            <a:xfrm>
              <a:off x="1295400" y="4267514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kumimoji="1" lang="en-US" sz="800" u="none" smtClean="0">
                  <a:solidFill>
                    <a:schemeClr val="bg1"/>
                  </a:solidFill>
                </a:rPr>
                <a:t>IBM CONTAINERS</a:t>
              </a:r>
              <a:endParaRPr kumimoji="1" lang="en-US" sz="800" u="none">
                <a:solidFill>
                  <a:schemeClr val="bg1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49400" y="4336823"/>
              <a:ext cx="413880" cy="36960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0556712" y="4897458"/>
            <a:ext cx="914400" cy="660086"/>
            <a:chOff x="3621545" y="4964366"/>
            <a:chExt cx="914400" cy="660086"/>
          </a:xfrm>
        </p:grpSpPr>
        <p:sp>
          <p:nvSpPr>
            <p:cNvPr id="32" name="Rectangle 31"/>
            <p:cNvSpPr/>
            <p:nvPr/>
          </p:nvSpPr>
          <p:spPr>
            <a:xfrm>
              <a:off x="3621545" y="4964366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kumimoji="1" lang="en-US" sz="800" u="none" dirty="0" err="1" smtClean="0">
                  <a:solidFill>
                    <a:schemeClr val="bg1"/>
                  </a:solidFill>
                </a:rPr>
                <a:t>OpenWhisk</a:t>
              </a:r>
              <a:endParaRPr kumimoji="1" lang="en-US" sz="800" u="none" dirty="0">
                <a:solidFill>
                  <a:schemeClr val="bg1"/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12045" y="5003860"/>
              <a:ext cx="540880" cy="405660"/>
            </a:xfrm>
            <a:prstGeom prst="rect">
              <a:avLst/>
            </a:prstGeom>
          </p:spPr>
        </p:pic>
      </p:grpSp>
      <p:pic>
        <p:nvPicPr>
          <p:cNvPr id="34" name="Picture 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249" y="4651041"/>
            <a:ext cx="958880" cy="755823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327187" y="3307463"/>
            <a:ext cx="3336745" cy="6497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フローモデル</a:t>
            </a:r>
            <a:endParaRPr lang="en-US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with 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モデラー</a:t>
            </a:r>
            <a:endParaRPr 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57584" y="5678915"/>
            <a:ext cx="3306348" cy="995109"/>
          </a:xfrm>
          <a:prstGeom prst="roundRect">
            <a:avLst>
              <a:gd name="adj" fmla="val 1062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フローモデル</a:t>
            </a:r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 or </a:t>
            </a:r>
          </a:p>
          <a:p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Spark ML</a:t>
            </a:r>
            <a:r>
              <a:rPr lang="ja-JP" altLang="en-US" sz="2000" smtClean="0">
                <a:latin typeface="Meiryo" charset="-128"/>
                <a:ea typeface="Meiryo" charset="-128"/>
                <a:cs typeface="Meiryo" charset="-128"/>
              </a:rPr>
              <a:t>フローモデル</a:t>
            </a:r>
            <a:endParaRPr lang="en-US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　　</a:t>
            </a:r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with DSX Flow Tool</a:t>
            </a:r>
          </a:p>
        </p:txBody>
      </p:sp>
      <p:sp>
        <p:nvSpPr>
          <p:cNvPr id="7" name="Right Arrow 6"/>
          <p:cNvSpPr/>
          <p:nvPr/>
        </p:nvSpPr>
        <p:spPr>
          <a:xfrm rot="1368815">
            <a:off x="3529784" y="2959778"/>
            <a:ext cx="950495" cy="688523"/>
          </a:xfrm>
          <a:prstGeom prst="rightArrow">
            <a:avLst>
              <a:gd name="adj1" fmla="val 50000"/>
              <a:gd name="adj2" fmla="val 3776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1600" smtClean="0">
                <a:latin typeface="Meiryo" charset="-128"/>
                <a:ea typeface="Meiryo" charset="-128"/>
                <a:cs typeface="Meiryo" charset="-128"/>
              </a:rPr>
              <a:t>デプロイ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8" name="Right Arrow 37"/>
          <p:cNvSpPr/>
          <p:nvPr/>
        </p:nvSpPr>
        <p:spPr>
          <a:xfrm rot="20366554">
            <a:off x="3521965" y="5113565"/>
            <a:ext cx="950495" cy="688523"/>
          </a:xfrm>
          <a:prstGeom prst="rightArrow">
            <a:avLst>
              <a:gd name="adj1" fmla="val 50000"/>
              <a:gd name="adj2" fmla="val 3776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1600" smtClean="0">
                <a:latin typeface="Meiryo" charset="-128"/>
                <a:ea typeface="Meiryo" charset="-128"/>
                <a:cs typeface="Meiryo" charset="-128"/>
              </a:rPr>
              <a:t>デプロイ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8365872" y="2964477"/>
            <a:ext cx="663217" cy="212544"/>
          </a:xfrm>
          <a:prstGeom prst="leftArrow">
            <a:avLst>
              <a:gd name="adj1" fmla="val 33484"/>
              <a:gd name="adj2" fmla="val 140076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 flipH="1">
            <a:off x="8413550" y="3223039"/>
            <a:ext cx="663217" cy="212544"/>
          </a:xfrm>
          <a:prstGeom prst="leftArrow">
            <a:avLst>
              <a:gd name="adj1" fmla="val 33484"/>
              <a:gd name="adj2" fmla="val 140076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12" descr="r logo  site:ibm.com」の画像検索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775" y="3974775"/>
            <a:ext cx="594013" cy="59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r logo  site:ibm.com」の画像検索結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31" y="3978718"/>
            <a:ext cx="588100" cy="58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0100" y="3624287"/>
            <a:ext cx="594013" cy="51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p Arrow 18"/>
          <p:cNvSpPr/>
          <p:nvPr/>
        </p:nvSpPr>
        <p:spPr>
          <a:xfrm>
            <a:off x="9835280" y="2466723"/>
            <a:ext cx="745958" cy="390993"/>
          </a:xfrm>
          <a:prstGeom prst="upArrow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75728" y="663087"/>
            <a:ext cx="11198645" cy="92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1pPr>
            <a:lvl2pPr marL="509588" indent="-163513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2pPr>
            <a:lvl3pPr marL="855663" indent="-173038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3325" indent="-173038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39875" indent="-163513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42875" indent="-142875" eaLnBrk="1" hangingPunct="1"/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Modeler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あるいは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のフロー作成ツールで作成＆機械学習させたモデル（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フローまたは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Spark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ML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フロー）を、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上のリアルタイムスコアリング</a:t>
            </a:r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として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公開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42875" indent="-142875" eaLnBrk="1" hangingPunct="1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技術者が開発した機械学習モデルをアプリケーションに組み込む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165EF4-D8D3-7749-A9BC-B5A03D8DC9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 Tool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の画面に戻り、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Create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2773" y="772510"/>
            <a:ext cx="1765737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1"/>
            <a:ext cx="8907521" cy="923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name, Class name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を記入します。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名は英数字のみ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ですが、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名は日本語も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です。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は犬用、猫用の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つ作成します。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名前を記入したら、まずは犬用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choose your file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2769" y="2238703"/>
            <a:ext cx="3389590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08231" y="3704896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82359" y="3704895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397" y="4808483"/>
            <a:ext cx="1313796" cy="4020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先程ダウンロードしたファイルから、犬用には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dogs1.zip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を選択します。同様に猫用に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cats1.zip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Negative 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用に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animals.zip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を選択して下さい。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ファイルの準備ができたら「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Create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70838" y="4682358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74019" y="4682357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7200" y="4682356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74621" y="6001407"/>
            <a:ext cx="1082566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5931" y="134151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大勢で同時に学習させると応答が遅くなるようです。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応答が遅い場合には、この場は以下の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キーで学習済の環境を使って下さい。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9975" y="883212"/>
            <a:ext cx="742222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s-IS" sz="2400">
                <a:latin typeface="Meiryo" charset="-128"/>
                <a:ea typeface="Meiryo" charset="-128"/>
                <a:cs typeface="Meiryo" charset="-128"/>
              </a:rPr>
              <a:t>b354b55da04f48ac087f8af77d11aa9a0b328883</a:t>
            </a:r>
            <a:endParaRPr 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770"/>
            <a:ext cx="121920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4925"/>
            <a:ext cx="12192000" cy="2876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8149" y="1601047"/>
            <a:ext cx="517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①画面右上の「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Update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149" y="3487625"/>
            <a:ext cx="11740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②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を入力（コピペ）して「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Save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」をクリックします。学習が完了したとして手順を続けて下さい。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8580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学習中です。このケースでは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分ほどかかる見込みです。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50576" y="1324302"/>
            <a:ext cx="2874584" cy="19391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学習が完了しました。「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choose your files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」で犬の画像を入力してみましょう。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先程ダウンロードしたファイルのうち、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フォルダに犬の写真、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cats_test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フォルダに猫の写真がありますので、どれか選んでアップロードして下さい。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7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犬の写真を入力して、「イヌ」と判定されました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1"/>
          <p:cNvSpPr>
            <a:spLocks noChangeArrowheads="1"/>
          </p:cNvSpPr>
          <p:nvPr/>
        </p:nvSpPr>
        <p:spPr bwMode="auto">
          <a:xfrm>
            <a:off x="1739901" y="1319255"/>
            <a:ext cx="2663825" cy="5032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1796276" y="1353624"/>
            <a:ext cx="2533650" cy="46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2600">
                <a:solidFill>
                  <a:srgbClr val="333333"/>
                </a:solidFill>
              </a:rPr>
              <a:t>サブスクリプション</a:t>
            </a: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1812926" y="4600321"/>
            <a:ext cx="2286989" cy="46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2600">
                <a:solidFill>
                  <a:srgbClr val="333333"/>
                </a:solidFill>
              </a:rPr>
              <a:t>フリートライアル</a:t>
            </a: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1876425" y="2009818"/>
            <a:ext cx="2184710" cy="54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1600" b="0">
                <a:solidFill>
                  <a:srgbClr val="000066"/>
                </a:solidFill>
              </a:rPr>
              <a:t>使用量・期間を想定した</a:t>
            </a:r>
            <a:br>
              <a:rPr kumimoji="1" lang="ja-JP" altLang="en-US" sz="1600" b="0">
                <a:solidFill>
                  <a:srgbClr val="000066"/>
                </a:solidFill>
              </a:rPr>
            </a:br>
            <a:r>
              <a:rPr kumimoji="1" lang="ja-JP" altLang="en-US" sz="1600" b="0">
                <a:solidFill>
                  <a:srgbClr val="000066"/>
                </a:solidFill>
              </a:rPr>
              <a:t>前払い方式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4260852" y="3119561"/>
            <a:ext cx="6335713" cy="1657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4332290" y="4525709"/>
            <a:ext cx="3887787" cy="8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アカウント登録後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30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日間の無償トライアル</a:t>
            </a:r>
            <a:br>
              <a:rPr kumimoji="1" lang="ja-JP" altLang="en-US" sz="1400" b="0" dirty="0">
                <a:solidFill>
                  <a:srgbClr val="333333"/>
                </a:solidFill>
              </a:rPr>
            </a:b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クレジットカード登録不要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/>
            </a:r>
            <a:br>
              <a:rPr kumimoji="1" lang="en-US" altLang="ja-JP" sz="1400" b="0" dirty="0">
                <a:solidFill>
                  <a:srgbClr val="333333"/>
                </a:solidFill>
              </a:rPr>
            </a:b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全てのサービスおよびサポートが利用可能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/>
            </a:r>
            <a:br>
              <a:rPr kumimoji="1" lang="en-US" altLang="ja-JP" sz="1400" b="0" dirty="0">
                <a:solidFill>
                  <a:srgbClr val="333333"/>
                </a:solidFill>
              </a:rPr>
            </a:br>
            <a:r>
              <a:rPr kumimoji="1" lang="ja-JP" altLang="en-US" sz="1400" b="0" dirty="0">
                <a:solidFill>
                  <a:srgbClr val="333333"/>
                </a:solidFill>
              </a:rPr>
              <a:t>（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2015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年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10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月時点）</a:t>
            </a:r>
          </a:p>
        </p:txBody>
      </p:sp>
      <p:sp>
        <p:nvSpPr>
          <p:cNvPr id="37" name="Rectangle 51"/>
          <p:cNvSpPr>
            <a:spLocks noChangeArrowheads="1"/>
          </p:cNvSpPr>
          <p:nvPr/>
        </p:nvSpPr>
        <p:spPr bwMode="auto">
          <a:xfrm>
            <a:off x="1666877" y="1027155"/>
            <a:ext cx="9001125" cy="698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8" name="Rectangle 52"/>
          <p:cNvSpPr>
            <a:spLocks noChangeArrowheads="1"/>
          </p:cNvSpPr>
          <p:nvPr/>
        </p:nvSpPr>
        <p:spPr bwMode="auto">
          <a:xfrm>
            <a:off x="1666877" y="4401884"/>
            <a:ext cx="9001125" cy="71437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9" name="Text Box 54"/>
          <p:cNvSpPr txBox="1">
            <a:spLocks noChangeArrowheads="1"/>
          </p:cNvSpPr>
          <p:nvPr/>
        </p:nvSpPr>
        <p:spPr bwMode="auto">
          <a:xfrm>
            <a:off x="4475163" y="1174794"/>
            <a:ext cx="6121400" cy="149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「月次の想定利用料金」と「利用期間」の組み合わせにより合計金額を算出、</a:t>
            </a:r>
            <a:endParaRPr kumimoji="1" lang="en-US" altLang="ja-JP" sz="1400" b="0" dirty="0">
              <a:solidFill>
                <a:srgbClr val="333333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使用量を事前コミットいただく代わりに、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PAYG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モデルと比較して割引分が有利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月次の最低利用料金は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$500 (¥52,500)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、利用期間は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6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ヶ月 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or 12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ヶ月 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or 36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ヶ月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契約書ベースでのご契約</a:t>
            </a:r>
            <a:endParaRPr kumimoji="1" lang="en-US" altLang="ja-JP" sz="1400" b="0" dirty="0">
              <a:solidFill>
                <a:srgbClr val="333333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PA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契約、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PA Express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契約、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IBM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クラウド・サービス契約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(CSA)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を使用</a:t>
            </a:r>
          </a:p>
        </p:txBody>
      </p:sp>
      <p:sp>
        <p:nvSpPr>
          <p:cNvPr id="40" name="Text Box 55"/>
          <p:cNvSpPr txBox="1">
            <a:spLocks noChangeArrowheads="1"/>
          </p:cNvSpPr>
          <p:nvPr/>
        </p:nvSpPr>
        <p:spPr bwMode="auto">
          <a:xfrm>
            <a:off x="6780214" y="626376"/>
            <a:ext cx="3871912" cy="37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dirty="0">
                <a:solidFill>
                  <a:srgbClr val="000066"/>
                </a:solidFill>
                <a:latin typeface="Meiryo UI" panose="020B0604030504040204" pitchFamily="50" charset="-128"/>
              </a:rPr>
              <a:t>2</a:t>
            </a:r>
            <a:r>
              <a:rPr kumimoji="1" lang="ja-JP" altLang="en-US" dirty="0">
                <a:solidFill>
                  <a:srgbClr val="000066"/>
                </a:solidFill>
                <a:latin typeface="Meiryo UI" panose="020B0604030504040204" pitchFamily="50" charset="-128"/>
              </a:rPr>
              <a:t>種類のお支払い方法があります</a:t>
            </a:r>
            <a:endParaRPr kumimoji="1" lang="en-US" altLang="ja-JP" dirty="0">
              <a:solidFill>
                <a:srgbClr val="000066"/>
              </a:solidFill>
              <a:latin typeface="Meiryo UI" panose="020B0604030504040204" pitchFamily="50" charset="-128"/>
            </a:endParaRPr>
          </a:p>
        </p:txBody>
      </p:sp>
      <p:sp>
        <p:nvSpPr>
          <p:cNvPr id="41" name="Text Box 56"/>
          <p:cNvSpPr txBox="1">
            <a:spLocks noChangeArrowheads="1"/>
          </p:cNvSpPr>
          <p:nvPr/>
        </p:nvSpPr>
        <p:spPr bwMode="auto">
          <a:xfrm>
            <a:off x="8075615" y="4452682"/>
            <a:ext cx="2663825" cy="67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1400" b="0">
                <a:solidFill>
                  <a:srgbClr val="0033CC"/>
                </a:solidFill>
              </a:rPr>
              <a:t>環境を継続してご利用いただくには</a:t>
            </a:r>
            <a:br>
              <a:rPr kumimoji="1" lang="ja-JP" altLang="en-US" sz="1400" b="0">
                <a:solidFill>
                  <a:srgbClr val="0033CC"/>
                </a:solidFill>
              </a:rPr>
            </a:br>
            <a:r>
              <a:rPr kumimoji="1" lang="en-US" altLang="ja-JP" sz="1400" b="0">
                <a:solidFill>
                  <a:srgbClr val="0033CC"/>
                </a:solidFill>
              </a:rPr>
              <a:t>PAYG</a:t>
            </a:r>
            <a:r>
              <a:rPr kumimoji="1" lang="ja-JP" altLang="en-US" sz="1400" b="0">
                <a:solidFill>
                  <a:srgbClr val="0033CC"/>
                </a:solidFill>
              </a:rPr>
              <a:t>もしくはサブスクリプションでの</a:t>
            </a:r>
            <a:br>
              <a:rPr kumimoji="1" lang="ja-JP" altLang="en-US" sz="1400" b="0">
                <a:solidFill>
                  <a:srgbClr val="0033CC"/>
                </a:solidFill>
              </a:rPr>
            </a:br>
            <a:r>
              <a:rPr kumimoji="1" lang="ja-JP" altLang="en-US" sz="1400" b="0">
                <a:solidFill>
                  <a:srgbClr val="0033CC"/>
                </a:solidFill>
              </a:rPr>
              <a:t>ご契約をお願いします</a:t>
            </a:r>
          </a:p>
        </p:txBody>
      </p:sp>
      <p:pic>
        <p:nvPicPr>
          <p:cNvPr id="49" name="Picture 29" descr="詳細を表示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2199" y="2156941"/>
            <a:ext cx="759069" cy="75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62"/>
          <p:cNvSpPr>
            <a:spLocks noChangeArrowheads="1"/>
          </p:cNvSpPr>
          <p:nvPr/>
        </p:nvSpPr>
        <p:spPr bwMode="auto">
          <a:xfrm>
            <a:off x="1752602" y="3294253"/>
            <a:ext cx="266382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811340" y="3309568"/>
            <a:ext cx="2528755" cy="46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2600">
                <a:solidFill>
                  <a:srgbClr val="333333"/>
                </a:solidFill>
              </a:rPr>
              <a:t>Pay As You Go</a:t>
            </a:r>
            <a:endParaRPr kumimoji="1" lang="ja-JP" altLang="en-US" sz="2600">
              <a:solidFill>
                <a:srgbClr val="333333"/>
              </a:solidFill>
            </a:endParaRP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1882775" y="3795900"/>
            <a:ext cx="2174290" cy="54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1600" b="0" dirty="0">
                <a:solidFill>
                  <a:srgbClr val="000066"/>
                </a:solidFill>
              </a:rPr>
              <a:t>実際に使用した分だけの</a:t>
            </a:r>
            <a:br>
              <a:rPr kumimoji="1" lang="ja-JP" altLang="en-US" sz="1600" b="0" dirty="0">
                <a:solidFill>
                  <a:srgbClr val="000066"/>
                </a:solidFill>
              </a:rPr>
            </a:br>
            <a:r>
              <a:rPr kumimoji="1" lang="ja-JP" altLang="en-US" sz="1600" b="0" dirty="0">
                <a:solidFill>
                  <a:srgbClr val="000066"/>
                </a:solidFill>
              </a:rPr>
              <a:t>後払い方式</a:t>
            </a:r>
          </a:p>
        </p:txBody>
      </p:sp>
      <p:sp>
        <p:nvSpPr>
          <p:cNvPr id="42" name="Rectangle 50"/>
          <p:cNvSpPr>
            <a:spLocks noChangeArrowheads="1"/>
          </p:cNvSpPr>
          <p:nvPr/>
        </p:nvSpPr>
        <p:spPr bwMode="auto">
          <a:xfrm>
            <a:off x="1666877" y="3143437"/>
            <a:ext cx="9001125" cy="698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43" name="Text Box 59"/>
          <p:cNvSpPr txBox="1">
            <a:spLocks noChangeArrowheads="1"/>
          </p:cNvSpPr>
          <p:nvPr/>
        </p:nvSpPr>
        <p:spPr bwMode="auto">
          <a:xfrm>
            <a:off x="4475165" y="3346640"/>
            <a:ext cx="3241675" cy="89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>
                <a:solidFill>
                  <a:srgbClr val="333333"/>
                </a:solidFill>
              </a:rPr>
              <a:t>- </a:t>
            </a:r>
            <a:r>
              <a:rPr kumimoji="1" lang="ja-JP" altLang="en-US" sz="1400" b="0">
                <a:solidFill>
                  <a:srgbClr val="333333"/>
                </a:solidFill>
              </a:rPr>
              <a:t>基本料金なしの完全従量課金方式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>
                <a:solidFill>
                  <a:srgbClr val="333333"/>
                </a:solidFill>
              </a:rPr>
              <a:t>- </a:t>
            </a:r>
            <a:r>
              <a:rPr kumimoji="1" lang="ja-JP" altLang="en-US" sz="1400" b="0">
                <a:solidFill>
                  <a:srgbClr val="333333"/>
                </a:solidFill>
              </a:rPr>
              <a:t>クレジットカードによる月次決済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>
                <a:solidFill>
                  <a:srgbClr val="333333"/>
                </a:solidFill>
              </a:rPr>
              <a:t>- </a:t>
            </a:r>
            <a:r>
              <a:rPr kumimoji="1" lang="ja-JP" altLang="en-US" sz="1400" b="0">
                <a:solidFill>
                  <a:srgbClr val="333333"/>
                </a:solidFill>
              </a:rPr>
              <a:t>柔軟な契約、いつでもキャンセル可能</a:t>
            </a:r>
          </a:p>
        </p:txBody>
      </p:sp>
      <p:graphicFrame>
        <p:nvGraphicFramePr>
          <p:cNvPr id="45" name="Object 5"/>
          <p:cNvGraphicFramePr>
            <a:graphicFrameLocks noChangeAspect="1"/>
          </p:cNvGraphicFramePr>
          <p:nvPr>
            <p:extLst/>
          </p:nvPr>
        </p:nvGraphicFramePr>
        <p:xfrm>
          <a:off x="8429701" y="3512444"/>
          <a:ext cx="1955649" cy="496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Image" r:id="rId4" imgW="5079365" imgH="1257143" progId="">
                  <p:embed/>
                </p:oleObj>
              </mc:Choice>
              <mc:Fallback>
                <p:oleObj name="Image" r:id="rId4" imgW="5079365" imgH="125714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701" y="3512444"/>
                        <a:ext cx="1955649" cy="4964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1900284" y="5958509"/>
            <a:ext cx="8513160" cy="54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marL="182563" indent="-182563"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600" b="0" dirty="0">
                <a:solidFill>
                  <a:srgbClr val="000066"/>
                </a:solidFill>
              </a:rPr>
              <a:t>※</a:t>
            </a:r>
            <a:r>
              <a:rPr kumimoji="1" lang="ja-JP" altLang="en-US" sz="1600" b="0" dirty="0">
                <a:solidFill>
                  <a:srgbClr val="000066"/>
                </a:solidFill>
              </a:rPr>
              <a:t>フリートライアル期間を過ぎて上記いずれかに移行した後でも、一定制限内なら無料で使えるランタイムやサービスが各種あります。</a:t>
            </a:r>
          </a:p>
        </p:txBody>
      </p:sp>
      <p:sp>
        <p:nvSpPr>
          <p:cNvPr id="28" name="Text Box 55"/>
          <p:cNvSpPr txBox="1">
            <a:spLocks noChangeArrowheads="1"/>
          </p:cNvSpPr>
          <p:nvPr/>
        </p:nvSpPr>
        <p:spPr bwMode="auto">
          <a:xfrm>
            <a:off x="1896541" y="5465505"/>
            <a:ext cx="8295193" cy="376643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dirty="0">
                <a:solidFill>
                  <a:srgbClr val="000066"/>
                </a:solidFill>
                <a:latin typeface="Meiryo UI" panose="020B0604030504040204" pitchFamily="50" charset="-128"/>
              </a:rPr>
              <a:t>まずは</a:t>
            </a:r>
            <a:r>
              <a:rPr kumimoji="1" lang="ja-JP" altLang="ja-JP" dirty="0">
                <a:solidFill>
                  <a:srgbClr val="000066"/>
                </a:solidFill>
                <a:latin typeface="Meiryo UI" panose="020B0604030504040204" pitchFamily="50" charset="-128"/>
              </a:rPr>
              <a:t> </a:t>
            </a:r>
            <a:r>
              <a:rPr kumimoji="1" lang="en-US" altLang="ja-JP" dirty="0">
                <a:solidFill>
                  <a:srgbClr val="000066"/>
                </a:solidFill>
                <a:latin typeface="Meiryo UI" panose="020B0604030504040204" pitchFamily="50" charset="-128"/>
                <a:hlinkClick r:id="rId6"/>
              </a:rPr>
              <a:t>http://bluemix.net</a:t>
            </a:r>
            <a:r>
              <a:rPr kumimoji="1" lang="en-US" altLang="ja-JP" dirty="0">
                <a:solidFill>
                  <a:srgbClr val="000066"/>
                </a:solidFill>
                <a:latin typeface="Meiryo UI" panose="020B0604030504040204" pitchFamily="50" charset="-128"/>
              </a:rPr>
              <a:t> </a:t>
            </a:r>
            <a:r>
              <a:rPr kumimoji="1" lang="ja-JP" altLang="en-US" dirty="0">
                <a:solidFill>
                  <a:srgbClr val="000066"/>
                </a:solidFill>
                <a:latin typeface="Meiryo UI" panose="020B0604030504040204" pitchFamily="50" charset="-128"/>
              </a:rPr>
              <a:t>にアクセスして下さい。簡単に始められます。</a:t>
            </a:r>
            <a:endParaRPr kumimoji="1" lang="en-US" altLang="ja-JP" dirty="0">
              <a:solidFill>
                <a:srgbClr val="000066"/>
              </a:solidFill>
              <a:latin typeface="Meiryo UI" panose="020B0604030504040204" pitchFamily="50" charset="-128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833438" y="169744"/>
            <a:ext cx="85740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柔軟な価格体系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D51AFC-3D26-4AE3-9BCE-B30D6E8813A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96924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9238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Classifier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名「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dog_and_cat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」の下に表示されている</a:t>
            </a:r>
            <a:r>
              <a:rPr lang="en-US" dirty="0" smtClean="0">
                <a:latin typeface="Meiryo" charset="-128"/>
                <a:ea typeface="Meiryo" charset="-128"/>
                <a:cs typeface="Meiryo" charset="-128"/>
              </a:rPr>
              <a:t>dog_and_cat_599534127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等の文字列（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）は後ほど使うので、メモアプリ等にコピペしておいて下さい。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5477" y="1576553"/>
            <a:ext cx="1986454" cy="331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5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VR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を呼び出すアプリを作成する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05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のダッシュボードに戻り、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インスタンスの経路の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をクリックします。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が呼び出されるので、パレットの画面まで進んで下さい。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6952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パレット画面右上端の　  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36" y="272196"/>
            <a:ext cx="292100" cy="266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6952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「読み込み」→「クリップボード」と進んで下さい。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6952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作成済のフロー（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アプリ）をここで読み込みます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4206" y="889922"/>
            <a:ext cx="42962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takeyan</a:t>
            </a:r>
            <a:r>
              <a:rPr lang="en-US" dirty="0"/>
              <a:t>/bmx_DLdemo2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2676" y="117412"/>
            <a:ext cx="876562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フローデータは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学習用データとおなじ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のリポジトリにあります。以下の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を開いて、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WatsonVR.json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9622" y="4177861"/>
            <a:ext cx="9421288" cy="4414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1669" y="117412"/>
            <a:ext cx="6968360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WatsonVR.json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の中味を「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Ctrl+c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」等でクリップボードにコピーして下さい。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1669" y="117412"/>
            <a:ext cx="6968360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に戻って、クリップボードのデータをペーストし、「読み込み」をクリックして下さい。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46786" y="2475187"/>
            <a:ext cx="4493173" cy="12612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4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パレット上にフローが現れます。フローはマウスカーソルの動きに合わせて移動します。フローを定着したい場所で右クリックして下さい。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577" y="999033"/>
            <a:ext cx="109407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01. </a:t>
            </a:r>
            <a:r>
              <a:rPr lang="en-US" altLang="ja-JP" sz="24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のトライアルアカウント作成（未作成の方）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sz="2400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02. 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各種インスタンス作成 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※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まず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のインスタンスだけ作成して残りは後回しでも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です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02-1. Node-RED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02-2. Watson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Visual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Recognition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02-3. 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Data Science Experience (DSX)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669925" indent="-669925"/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03. 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Cloud Functions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（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OpenWhisk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）で、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Cloudant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更新をトリガーとしてアクションを起動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する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（→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b="1" dirty="0" err="1" smtClean="0">
                <a:latin typeface="Meiryo" charset="-128"/>
                <a:ea typeface="Meiryo" charset="-128"/>
                <a:cs typeface="Meiryo" charset="-128"/>
              </a:rPr>
              <a:t>Qiita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記事へ移動）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sz="2400" b="1" dirty="0" smtClean="0">
                <a:latin typeface="Meiryo" charset="-128"/>
                <a:ea typeface="Meiryo" charset="-128"/>
                <a:cs typeface="Meiryo" charset="-128"/>
              </a:rPr>
              <a:t>04. Watson Visual Recognition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で画像解析する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sz="2400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05. Node-RED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VR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を呼び出すアプリを作成する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06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. DSX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jupyter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 notebook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TensorFlow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動かす</a:t>
            </a:r>
            <a:endParaRPr lang="en-US" altLang="ja-JP" sz="24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727" y="25266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smtClean="0">
                <a:latin typeface="Meiryo" charset="-128"/>
                <a:ea typeface="Meiryo" charset="-128"/>
                <a:cs typeface="Meiryo" charset="-128"/>
              </a:rPr>
              <a:t>本日のハンズオンの内容</a:t>
            </a:r>
            <a:endParaRPr 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フローの各ノードを設定します。まずは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のノードをダブルクリックして下さい。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7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ノード編集画面が表示されました。先にメモアプリに保存しておいた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をここにコピペします。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0110" y="1655380"/>
            <a:ext cx="4493173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メモアプリに保存してなかった場合は、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のサービス資格情報から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api_key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の値をコピペして下さい。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94083" y="6195849"/>
            <a:ext cx="3468413" cy="4256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8772" y="117412"/>
            <a:ext cx="460353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コピペしたら「完了」をクリック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0110" y="1655380"/>
            <a:ext cx="4493173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次に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dogs_and_cats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_....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のノード（ファンクションノード）をダブルクリックします。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JavaScript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コードの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行目に、メモアプリに保存しておいた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をコピペして下さい。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5228" y="2364828"/>
            <a:ext cx="2317532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メモアプリに保存してなかった場合は、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 Tool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から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の値をコピペして下さい。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5477" y="1576553"/>
            <a:ext cx="1986454" cy="331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行目を編集したら「完了」をクリック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80993" y="2412125"/>
            <a:ext cx="2049517" cy="3468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次に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ノードをダブルクリックします。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ノードのペイロードに、入力する画像の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を入力します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トライアルアカウント作成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smtClean="0"/>
              <a:t>01</a:t>
            </a:r>
            <a:endParaRPr lang="en-US" sz="9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8040414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のプロジェクトの画像データの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を使用します。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犬の画像は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フォルダ、猫の画像は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cats_test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フォルダにあります。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2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" y="0"/>
            <a:ext cx="1215606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8040414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フォルダをクリックして画像ファイルの中味を表示し、更にマウスの右クリックで「画像だけを表示」を選択します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0"/>
            <a:ext cx="11520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9916" y="117412"/>
            <a:ext cx="487154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このページの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をコピペします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3441" y="47299"/>
            <a:ext cx="2882628" cy="3468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ペイロードを編集したら「完了」をクリック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85545" y="1655380"/>
            <a:ext cx="5596758" cy="4414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5722883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修正を反映するため「デプロイ」をクリックします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90841" y="38583"/>
            <a:ext cx="1560786" cy="3870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9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5722883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右側の表示画面を「デバッグ」に切り替えます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31367" y="401190"/>
            <a:ext cx="1560786" cy="3870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7103" y="117412"/>
            <a:ext cx="977462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ノードの左側のタブをクリックするとアプリが起動します。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ノードに指定した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に送付され、応答がデバッグ画面に表示されます。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49063" y="1284059"/>
            <a:ext cx="425668" cy="3870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7103" y="117412"/>
            <a:ext cx="977462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デバッグ画面の応答データを展開していくと、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の画像判定結果にたどりつきます。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92863" y="2955204"/>
            <a:ext cx="1789386" cy="7339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8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1283" y="889922"/>
            <a:ext cx="28494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www.pakutaso.com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8662" y="117412"/>
            <a:ext cx="6274676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判定用の画像データは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PAKUTASO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から入手しました。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3600" dirty="0" err="1" smtClean="0">
                <a:latin typeface="Meiryo" charset="-128"/>
                <a:ea typeface="Meiryo" charset="-128"/>
                <a:cs typeface="Meiryo" charset="-128"/>
              </a:rPr>
              <a:t>jupyter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 notebook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3600" dirty="0" err="1" smtClean="0">
                <a:latin typeface="Meiryo" charset="-128"/>
                <a:ea typeface="Meiryo" charset="-128"/>
                <a:cs typeface="Meiryo" charset="-128"/>
              </a:rPr>
              <a:t>TensorFlow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を動かす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06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71BFC5"/>
      </a:accent2>
      <a:accent3>
        <a:srgbClr val="FFFFFF"/>
      </a:accent3>
      <a:accent4>
        <a:srgbClr val="000000"/>
      </a:accent4>
      <a:accent5>
        <a:srgbClr val="BEC4FD"/>
      </a:accent5>
      <a:accent6>
        <a:srgbClr val="66ADB2"/>
      </a:accent6>
      <a:hlink>
        <a:srgbClr val="009999"/>
      </a:hlink>
      <a:folHlink>
        <a:srgbClr val="99CC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50000"/>
            </a:schemeClr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2410</Words>
  <Application>Microsoft Macintosh PowerPoint</Application>
  <PresentationFormat>Widescreen</PresentationFormat>
  <Paragraphs>344</Paragraphs>
  <Slides>107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2" baseType="lpstr">
      <vt:lpstr>Calibri</vt:lpstr>
      <vt:lpstr>Calibri Light</vt:lpstr>
      <vt:lpstr>Helvetica</vt:lpstr>
      <vt:lpstr>Helvetica Neue</vt:lpstr>
      <vt:lpstr>Meiryo</vt:lpstr>
      <vt:lpstr>Meiryo UI</vt:lpstr>
      <vt:lpstr>ＭＳ Ｐゴシック</vt:lpstr>
      <vt:lpstr>Tahoma</vt:lpstr>
      <vt:lpstr>Times New Roman</vt:lpstr>
      <vt:lpstr>Wingdings</vt:lpstr>
      <vt:lpstr>メイリオ</vt:lpstr>
      <vt:lpstr>Arial</vt:lpstr>
      <vt:lpstr>Office Theme</vt:lpstr>
      <vt:lpstr>2_Default Design</vt:lpstr>
      <vt:lpstr>Image</vt:lpstr>
      <vt:lpstr>PowerPoint Presentation</vt:lpstr>
      <vt:lpstr>PowerPoint Presentation</vt:lpstr>
      <vt:lpstr>Bluemixの特徴</vt:lpstr>
      <vt:lpstr>Bluemix全体像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SEIICHI Takeuchi</dc:creator>
  <cp:lastModifiedBy>SEIICHI Takeuchi</cp:lastModifiedBy>
  <cp:revision>123</cp:revision>
  <cp:lastPrinted>2017-09-05T04:23:52Z</cp:lastPrinted>
  <dcterms:created xsi:type="dcterms:W3CDTF">2017-09-03T10:59:22Z</dcterms:created>
  <dcterms:modified xsi:type="dcterms:W3CDTF">2017-09-07T08:26:24Z</dcterms:modified>
</cp:coreProperties>
</file>